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7"/>
  </p:notesMasterIdLst>
  <p:sldIdLst>
    <p:sldId id="256" r:id="rId2"/>
    <p:sldId id="336" r:id="rId3"/>
    <p:sldId id="266" r:id="rId4"/>
    <p:sldId id="276" r:id="rId5"/>
    <p:sldId id="462" r:id="rId6"/>
    <p:sldId id="300" r:id="rId7"/>
    <p:sldId id="258" r:id="rId8"/>
    <p:sldId id="261" r:id="rId9"/>
    <p:sldId id="279" r:id="rId10"/>
    <p:sldId id="319" r:id="rId11"/>
    <p:sldId id="257" r:id="rId12"/>
    <p:sldId id="465" r:id="rId13"/>
    <p:sldId id="356" r:id="rId14"/>
    <p:sldId id="357" r:id="rId15"/>
    <p:sldId id="397" r:id="rId16"/>
    <p:sldId id="398" r:id="rId17"/>
    <p:sldId id="460" r:id="rId18"/>
    <p:sldId id="461" r:id="rId19"/>
    <p:sldId id="468" r:id="rId20"/>
    <p:sldId id="469" r:id="rId21"/>
    <p:sldId id="484" r:id="rId22"/>
    <p:sldId id="259" r:id="rId23"/>
    <p:sldId id="334" r:id="rId24"/>
    <p:sldId id="335" r:id="rId25"/>
    <p:sldId id="277" r:id="rId26"/>
    <p:sldId id="472" r:id="rId27"/>
    <p:sldId id="323" r:id="rId28"/>
    <p:sldId id="324" r:id="rId29"/>
    <p:sldId id="268" r:id="rId30"/>
    <p:sldId id="269" r:id="rId31"/>
    <p:sldId id="302" r:id="rId32"/>
    <p:sldId id="303" r:id="rId33"/>
    <p:sldId id="308" r:id="rId34"/>
    <p:sldId id="309" r:id="rId35"/>
    <p:sldId id="486" r:id="rId36"/>
    <p:sldId id="488" r:id="rId37"/>
    <p:sldId id="440" r:id="rId38"/>
    <p:sldId id="345" r:id="rId39"/>
    <p:sldId id="280" r:id="rId40"/>
    <p:sldId id="281" r:id="rId41"/>
    <p:sldId id="299" r:id="rId42"/>
    <p:sldId id="485" r:id="rId43"/>
    <p:sldId id="278" r:id="rId44"/>
    <p:sldId id="270" r:id="rId45"/>
    <p:sldId id="271" r:id="rId4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47"/>
    <p:restoredTop sz="94828"/>
  </p:normalViewPr>
  <p:slideViewPr>
    <p:cSldViewPr snapToGrid="0" snapToObjects="1">
      <p:cViewPr varScale="1">
        <p:scale>
          <a:sx n="89" d="100"/>
          <a:sy n="89" d="100"/>
        </p:scale>
        <p:origin x="6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1.png>
</file>

<file path=ppt/media/image12.jpeg>
</file>

<file path=ppt/media/image13.png>
</file>

<file path=ppt/media/image14.png>
</file>

<file path=ppt/media/image15.jpeg>
</file>

<file path=ppt/media/image17.png>
</file>

<file path=ppt/media/image18.png>
</file>

<file path=ppt/media/image19.tiff>
</file>

<file path=ppt/media/image2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jpeg>
</file>

<file path=ppt/media/image5.gif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170698-E0A2-794A-A4BA-BBDA8A6B1E76}" type="datetimeFigureOut">
              <a:rPr lang="pt-BR" smtClean="0"/>
              <a:t>10/05/2022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9F9A8D-58C1-6942-A392-EA954D04C90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7984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55E33-AE8F-6244-AB0E-C4BF2E39B9C9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3303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A94E48-6DB8-0D42-8D99-C9FA087C35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E16E810-EA63-2044-B8AE-41DEF75F3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5C6B315-351A-A44C-92F5-8117E43EB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7FF1D-DE6D-6248-A426-E99191C837C6}" type="datetimeFigureOut">
              <a:rPr lang="pt-BR" smtClean="0"/>
              <a:t>10/05/2022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5B04C9F-21AF-EA41-8171-33E3551BF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E39E14C-D198-F84B-998B-94D9F3B09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EF89C-04F6-3840-9D46-D845631AD8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3062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0B3F8B-6CFE-7C40-BA0C-6EE224D8E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580650E-CAB3-1D43-9348-8AAE905F2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000DE77-4A20-9F4C-AAB4-E36F5CBC9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7FF1D-DE6D-6248-A426-E99191C837C6}" type="datetimeFigureOut">
              <a:rPr lang="pt-BR" smtClean="0"/>
              <a:t>10/05/2022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4272D60-0869-BA48-898D-B713F9A3A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D5FB58E-E8DC-2340-8211-BA97F8683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EF89C-04F6-3840-9D46-D845631AD8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7187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A4D9747-32C7-B449-A243-C93211E14B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A4A5B53-AE57-084A-B54B-522BAF2EC1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36EE2A7-D899-AF4C-9E27-19FE3696A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7FF1D-DE6D-6248-A426-E99191C837C6}" type="datetimeFigureOut">
              <a:rPr lang="pt-BR" smtClean="0"/>
              <a:t>10/05/2022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BC336DE-2957-8E47-93E1-C7FBDE6E5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0E1DD36-5350-5449-A80F-9881FA658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EF89C-04F6-3840-9D46-D845631AD8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2097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04617A-86CB-BD43-B3DD-91F2BB950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1F62618-4905-6743-BB4A-D9E829524E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FA8EAA6-7665-6045-AE3A-90450F311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7FF1D-DE6D-6248-A426-E99191C837C6}" type="datetimeFigureOut">
              <a:rPr lang="pt-BR" smtClean="0"/>
              <a:t>10/05/2022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2B42701-0B31-2C45-BCD8-AC9A818AD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1AB011-E94A-D349-8897-9E889A948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EF89C-04F6-3840-9D46-D845631AD8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334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340EF4-AF23-774A-9C7C-BC405850F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A92BC7F-9D8A-1940-A3A1-E3594D031D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48A2C8C-2634-E947-A1C0-4527060D2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7FF1D-DE6D-6248-A426-E99191C837C6}" type="datetimeFigureOut">
              <a:rPr lang="pt-BR" smtClean="0"/>
              <a:t>10/05/2022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DF1FBEE-820F-9341-A0A7-5EAEBDD9A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348EFBB-FEEB-CF44-8FEF-9C2EC25E4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EF89C-04F6-3840-9D46-D845631AD8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6160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75A635-6CBB-3F4E-9B9E-87D89ED2A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42D28F3-B9CA-0D47-BEA5-418F36C7FD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1145FC4-0C3C-B742-B984-2C11FBCA94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933570C-54B8-2A4D-98F2-FED741AB1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7FF1D-DE6D-6248-A426-E99191C837C6}" type="datetimeFigureOut">
              <a:rPr lang="pt-BR" smtClean="0"/>
              <a:t>10/05/2022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69C7EC5-5B9E-4146-A8A2-0C9A521CC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BB41E1C-DC76-444D-B5A7-8A04146F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EF89C-04F6-3840-9D46-D845631AD8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8832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6D2A29-9432-694B-93F5-5902BDF33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9C82C5E-9AEC-5548-816A-7C2A3E8FB8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04FAEAD-EBE2-B24C-9D90-3D2B588F50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4788C9D-2C9A-3041-8514-9258F9EE49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CBA57D34-2DD7-8240-87E5-8F21B3B53B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15EF08D-D7EB-6A49-920E-4DD0E515F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7FF1D-DE6D-6248-A426-E99191C837C6}" type="datetimeFigureOut">
              <a:rPr lang="pt-BR" smtClean="0"/>
              <a:t>10/05/2022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AE70FBB-A511-F642-8F58-36491EEBC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80098EB-8A8F-EF47-8DD3-386A9FCF8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EF89C-04F6-3840-9D46-D845631AD8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9544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FCDC8F-9B85-574A-BFD1-B45930D7C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523F3B3-2D23-4B41-85DB-38F0F108E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7FF1D-DE6D-6248-A426-E99191C837C6}" type="datetimeFigureOut">
              <a:rPr lang="pt-BR" smtClean="0"/>
              <a:t>10/05/2022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AB9B357-70DC-F24A-9A29-B0863BC2D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EADDF34-0D5A-984A-A51E-FAB6F1894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EF89C-04F6-3840-9D46-D845631AD8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3569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8F43CB1-E0EB-EB44-9BFB-4A3E81228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7FF1D-DE6D-6248-A426-E99191C837C6}" type="datetimeFigureOut">
              <a:rPr lang="pt-BR" smtClean="0"/>
              <a:t>10/05/2022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04F765D-8E27-984D-8284-55480B1DC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16CC215-4F8A-0447-8E62-C8068934B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EF89C-04F6-3840-9D46-D845631AD8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2755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47B647-0742-3047-956E-DA6E7D728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4329682-4EA0-A64B-AA80-5907D6F7B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E6D248A-5E0D-1349-9A35-86ED342DE6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2535558-A9F6-0849-8E0C-B799320C9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7FF1D-DE6D-6248-A426-E99191C837C6}" type="datetimeFigureOut">
              <a:rPr lang="pt-BR" smtClean="0"/>
              <a:t>10/05/2022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17F66BB-62E2-9B47-BC85-6F59D48F8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D71592A-CE5C-7340-B798-74956B6A1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EF89C-04F6-3840-9D46-D845631AD8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797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C8BB1D-5A9C-284E-8211-E95A70B05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38EA608-00A4-0C41-AB2E-2918D98B97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A0982A2-8AA6-4840-A0C7-2EEEFC9235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6049772-483C-AF43-B487-100658173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7FF1D-DE6D-6248-A426-E99191C837C6}" type="datetimeFigureOut">
              <a:rPr lang="pt-BR" smtClean="0"/>
              <a:t>10/05/2022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7957058-6376-E946-9272-BBF150B7D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36CCA0D-F2BF-B44E-AFAC-3FDAC3B53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EF89C-04F6-3840-9D46-D845631AD8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0546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8DF80CD-0FB6-3444-B59F-70CB78EE5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0C77DAB-4179-9B40-880D-1200ECD109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9B50BC9-10D0-E641-B676-09A8AF894B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97FF1D-DE6D-6248-A426-E99191C837C6}" type="datetimeFigureOut">
              <a:rPr lang="pt-BR" smtClean="0"/>
              <a:t>10/05/2022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ADBA871-30FC-3942-BC5A-826994963E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CC00FDA-8328-5941-B200-236FF2D2D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0EF89C-04F6-3840-9D46-D845631AD8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4288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4.bp.blogspot.com/-JFv7sv1-Rj4/Uas_UvSvM6I/AAAAAAAABWI/v9Ey9WQ1_Ws/s1600/ambulancia1.gif" TargetMode="External"/><Relationship Id="rId2" Type="http://schemas.openxmlformats.org/officeDocument/2006/relationships/hyperlink" Target="http://www.google.com.br/url?sa=i&amp;rct=j&amp;q=&amp;esrc=s&amp;source=images&amp;cd=&amp;cad=rja&amp;uact=8&amp;docid=9SpFZ9G_aNsIKM&amp;tbnid=wF__ROTMbT636M:&amp;ved=&amp;url=http://todofimumnovocomeo.blogspot.com/2013/06/a-ambulancia-do-diabo.html&amp;ei=4odCU_C5IKe80gGikoDADw&amp;psig=AFQjCNENdV5u0nqESeLFL7C9c6Pp0pw4GQ&amp;ust=1396955490834049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.br/url?sa=i&amp;rct=j&amp;q=&amp;esrc=s&amp;source=images&amp;cd=&amp;cad=rja&amp;uact=8&amp;docid=cQ4YgD7-ptPwoM&amp;tbnid=vkGnW2I4DOl2yM:&amp;ved=0CAUQjRw&amp;url=http://lagarennecolombesleretourdupasse.blogspot.com/2011_05_01_archive.html&amp;ei=KZJCU-7SE4LJsQTUs4CACw&amp;psig=AFQjCNGF9s3KLZTMQMcptsPHFn0XscqhGw&amp;ust=1396958086638281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E0CFFB-147E-2445-99E1-5E3DA8C8B2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Desafio dos Residentes 2022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6B494DD-1550-3C4F-934E-A3718634FB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FINAL</a:t>
            </a:r>
          </a:p>
        </p:txBody>
      </p:sp>
    </p:spTree>
    <p:extLst>
      <p:ext uri="{BB962C8B-B14F-4D97-AF65-F5344CB8AC3E}">
        <p14:creationId xmlns:p14="http://schemas.microsoft.com/office/powerpoint/2010/main" val="38803723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Doença</a:t>
            </a:r>
            <a:r>
              <a:rPr lang="en-US" dirty="0"/>
              <a:t> </a:t>
            </a:r>
            <a:r>
              <a:rPr lang="en-US" dirty="0" err="1"/>
              <a:t>Coronariana</a:t>
            </a:r>
            <a:r>
              <a:rPr lang="en-US" dirty="0"/>
              <a:t> 500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511906"/>
            <a:ext cx="8229600" cy="503161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 err="1"/>
              <a:t>Braunwald</a:t>
            </a:r>
            <a:r>
              <a:rPr lang="en-US" sz="2000" dirty="0"/>
              <a:t> </a:t>
            </a:r>
            <a:r>
              <a:rPr lang="en-US" sz="2000" dirty="0" err="1"/>
              <a:t>página</a:t>
            </a:r>
            <a:r>
              <a:rPr lang="en-US" sz="2000" dirty="0"/>
              <a:t> 1241</a:t>
            </a:r>
            <a:endParaRPr lang="pt-BR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 </a:t>
            </a:r>
            <a:r>
              <a:rPr lang="en-US" sz="2000" dirty="0" err="1"/>
              <a:t>incidência</a:t>
            </a:r>
            <a:r>
              <a:rPr lang="en-US" sz="2000" dirty="0"/>
              <a:t> de FA no </a:t>
            </a:r>
            <a:r>
              <a:rPr lang="en-US" sz="2000" dirty="0" err="1"/>
              <a:t>pós-operatório</a:t>
            </a:r>
            <a:r>
              <a:rPr lang="en-US" sz="2000" dirty="0"/>
              <a:t> de </a:t>
            </a:r>
            <a:r>
              <a:rPr lang="en-US" sz="2000" dirty="0" err="1"/>
              <a:t>cirurgia</a:t>
            </a:r>
            <a:r>
              <a:rPr lang="en-US" sz="2000" dirty="0"/>
              <a:t> de </a:t>
            </a:r>
            <a:r>
              <a:rPr lang="en-US" sz="2000" dirty="0" err="1"/>
              <a:t>revascularização</a:t>
            </a:r>
            <a:r>
              <a:rPr lang="en-US" sz="2000" dirty="0"/>
              <a:t> </a:t>
            </a:r>
            <a:r>
              <a:rPr lang="en-US" sz="2000" dirty="0" err="1"/>
              <a:t>pode</a:t>
            </a:r>
            <a:r>
              <a:rPr lang="en-US" sz="2000" dirty="0"/>
              <a:t> </a:t>
            </a:r>
            <a:r>
              <a:rPr lang="en-US" sz="2000" dirty="0" err="1"/>
              <a:t>atingir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r>
              <a:rPr lang="en-US" sz="2000" dirty="0"/>
              <a:t>40%. </a:t>
            </a:r>
            <a:r>
              <a:rPr lang="en-US" sz="2000" dirty="0" err="1"/>
              <a:t>Os</a:t>
            </a:r>
            <a:r>
              <a:rPr lang="en-US" sz="2000" dirty="0"/>
              <a:t> </a:t>
            </a:r>
            <a:r>
              <a:rPr lang="en-US" sz="2000" dirty="0" err="1"/>
              <a:t>fatores</a:t>
            </a:r>
            <a:r>
              <a:rPr lang="en-US" sz="2000" dirty="0"/>
              <a:t> </a:t>
            </a:r>
            <a:r>
              <a:rPr lang="en-US" sz="2000" dirty="0" err="1"/>
              <a:t>predisponentes</a:t>
            </a:r>
            <a:r>
              <a:rPr lang="en-US" sz="2000" dirty="0"/>
              <a:t> </a:t>
            </a:r>
            <a:r>
              <a:rPr lang="en-US" sz="2000" dirty="0" err="1"/>
              <a:t>mais</a:t>
            </a:r>
            <a:r>
              <a:rPr lang="en-US" sz="2000" dirty="0"/>
              <a:t> </a:t>
            </a:r>
            <a:r>
              <a:rPr lang="en-US" sz="2000" dirty="0" err="1"/>
              <a:t>frequentes</a:t>
            </a:r>
            <a:r>
              <a:rPr lang="en-US" sz="2000" dirty="0"/>
              <a:t> </a:t>
            </a:r>
            <a:r>
              <a:rPr lang="en-US" sz="2000" dirty="0" err="1"/>
              <a:t>são</a:t>
            </a:r>
            <a:r>
              <a:rPr lang="en-US" sz="2000" dirty="0"/>
              <a:t>: </a:t>
            </a:r>
            <a:r>
              <a:rPr lang="en-US" sz="2000" dirty="0" err="1"/>
              <a:t>Idade</a:t>
            </a:r>
            <a:r>
              <a:rPr lang="en-US" sz="2000" dirty="0"/>
              <a:t> </a:t>
            </a:r>
            <a:r>
              <a:rPr lang="en-US" sz="2000" dirty="0" err="1"/>
              <a:t>avançada</a:t>
            </a:r>
            <a:r>
              <a:rPr lang="en-US" sz="2000" dirty="0"/>
              <a:t>, HAS, </a:t>
            </a:r>
          </a:p>
          <a:p>
            <a:pPr marL="0" indent="0">
              <a:buNone/>
            </a:pPr>
            <a:r>
              <a:rPr lang="en-US" sz="2000" dirty="0" err="1"/>
              <a:t>disfunção</a:t>
            </a:r>
            <a:r>
              <a:rPr lang="en-US" sz="2000" dirty="0"/>
              <a:t> ventricular e FA </a:t>
            </a:r>
            <a:r>
              <a:rPr lang="en-US" sz="2000" dirty="0" err="1"/>
              <a:t>prévia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lnSpc>
                <a:spcPct val="150000"/>
              </a:lnSpc>
              <a:buNone/>
            </a:pP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1425573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Doença</a:t>
            </a:r>
            <a:r>
              <a:rPr lang="en-US" dirty="0"/>
              <a:t> </a:t>
            </a:r>
            <a:r>
              <a:rPr lang="en-US" dirty="0" err="1"/>
              <a:t>Orovalvar</a:t>
            </a:r>
            <a:r>
              <a:rPr lang="en-US" dirty="0"/>
              <a:t> e </a:t>
            </a:r>
            <a:r>
              <a:rPr lang="en-US" dirty="0" err="1"/>
              <a:t>congênitas</a:t>
            </a:r>
            <a:r>
              <a:rPr lang="en-US" dirty="0"/>
              <a:t> 200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 err="1"/>
              <a:t>Qual</a:t>
            </a:r>
            <a:r>
              <a:rPr lang="en-US" sz="2000" dirty="0"/>
              <a:t> dos </a:t>
            </a:r>
            <a:r>
              <a:rPr lang="en-US" sz="2000" dirty="0" err="1"/>
              <a:t>seguintes</a:t>
            </a:r>
            <a:r>
              <a:rPr lang="en-US" sz="2000" dirty="0"/>
              <a:t> </a:t>
            </a:r>
            <a:r>
              <a:rPr lang="en-US" sz="2000" dirty="0" err="1"/>
              <a:t>casos</a:t>
            </a:r>
            <a:r>
              <a:rPr lang="en-US" sz="2000" dirty="0"/>
              <a:t> tem a </a:t>
            </a:r>
            <a:r>
              <a:rPr lang="en-US" sz="2000" dirty="0" err="1"/>
              <a:t>maior</a:t>
            </a:r>
            <a:r>
              <a:rPr lang="en-US" sz="2000" dirty="0"/>
              <a:t> </a:t>
            </a:r>
            <a:r>
              <a:rPr lang="en-US" sz="2000" dirty="0" err="1"/>
              <a:t>probabilidade</a:t>
            </a:r>
            <a:r>
              <a:rPr lang="en-US" sz="2000" dirty="0"/>
              <a:t> de </a:t>
            </a:r>
            <a:r>
              <a:rPr lang="en-US" sz="2000" dirty="0" err="1"/>
              <a:t>origem</a:t>
            </a:r>
            <a:r>
              <a:rPr lang="en-US" sz="2000" dirty="0"/>
              <a:t> </a:t>
            </a:r>
            <a:r>
              <a:rPr lang="en-US" sz="2000" dirty="0" err="1"/>
              <a:t>cardíaca</a:t>
            </a:r>
            <a:r>
              <a:rPr lang="en-US" sz="2000" dirty="0"/>
              <a:t> para a </a:t>
            </a:r>
            <a:r>
              <a:rPr lang="en-US" sz="2000" dirty="0" err="1"/>
              <a:t>dispnéia</a:t>
            </a:r>
            <a:r>
              <a:rPr lang="en-US" sz="2000" dirty="0"/>
              <a:t>?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en-US" sz="2000" dirty="0" err="1"/>
              <a:t>Homem</a:t>
            </a:r>
            <a:r>
              <a:rPr lang="en-US" sz="2000" dirty="0"/>
              <a:t> de 24 </a:t>
            </a:r>
            <a:r>
              <a:rPr lang="en-US" sz="2000" dirty="0" err="1"/>
              <a:t>anos</a:t>
            </a:r>
            <a:r>
              <a:rPr lang="en-US" sz="2000" dirty="0"/>
              <a:t> com </a:t>
            </a:r>
            <a:r>
              <a:rPr lang="en-US" sz="2000" dirty="0" err="1"/>
              <a:t>valva</a:t>
            </a:r>
            <a:r>
              <a:rPr lang="en-US" sz="2000" dirty="0"/>
              <a:t> </a:t>
            </a:r>
            <a:r>
              <a:rPr lang="en-US" sz="2000" dirty="0" err="1"/>
              <a:t>aórtica</a:t>
            </a:r>
            <a:r>
              <a:rPr lang="en-US" sz="2000" dirty="0"/>
              <a:t> </a:t>
            </a:r>
            <a:r>
              <a:rPr lang="en-US" sz="2000" dirty="0" err="1"/>
              <a:t>bicúspide</a:t>
            </a:r>
            <a:r>
              <a:rPr lang="en-US" sz="2000" dirty="0"/>
              <a:t> </a:t>
            </a:r>
            <a:r>
              <a:rPr lang="en-US" sz="2000" dirty="0" err="1"/>
              <a:t>após</a:t>
            </a:r>
            <a:r>
              <a:rPr lang="en-US" sz="2000" dirty="0"/>
              <a:t> </a:t>
            </a:r>
            <a:r>
              <a:rPr lang="en-US" sz="2000" dirty="0" err="1"/>
              <a:t>caminhada</a:t>
            </a:r>
            <a:r>
              <a:rPr lang="en-US" sz="2000" dirty="0"/>
              <a:t>.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en-US" sz="2000" dirty="0" err="1"/>
              <a:t>Homem</a:t>
            </a:r>
            <a:r>
              <a:rPr lang="en-US" sz="2000" dirty="0"/>
              <a:t> de 49 </a:t>
            </a:r>
            <a:r>
              <a:rPr lang="en-US" sz="2000" dirty="0" err="1"/>
              <a:t>anos</a:t>
            </a:r>
            <a:r>
              <a:rPr lang="en-US" sz="2000" dirty="0"/>
              <a:t> que </a:t>
            </a:r>
            <a:r>
              <a:rPr lang="en-US" sz="2000" dirty="0" err="1"/>
              <a:t>sofreu</a:t>
            </a:r>
            <a:r>
              <a:rPr lang="en-US" sz="2000" dirty="0"/>
              <a:t> IAM </a:t>
            </a:r>
            <a:r>
              <a:rPr lang="en-US" sz="2000" dirty="0" err="1"/>
              <a:t>há</a:t>
            </a:r>
            <a:r>
              <a:rPr lang="en-US" sz="2000" dirty="0"/>
              <a:t> 1 </a:t>
            </a:r>
            <a:r>
              <a:rPr lang="en-US" sz="2000" dirty="0" err="1"/>
              <a:t>anos</a:t>
            </a:r>
            <a:r>
              <a:rPr lang="en-US" sz="2000" dirty="0"/>
              <a:t> e tem FE 65%. </a:t>
            </a:r>
            <a:r>
              <a:rPr lang="en-US" sz="2000" dirty="0" err="1"/>
              <a:t>Joga</a:t>
            </a:r>
            <a:r>
              <a:rPr lang="en-US" sz="2000" dirty="0"/>
              <a:t> t</a:t>
            </a:r>
            <a:r>
              <a:rPr lang="pt-BR" sz="2000" dirty="0" err="1"/>
              <a:t>ênis</a:t>
            </a:r>
            <a:r>
              <a:rPr lang="pt-BR" sz="2000" dirty="0"/>
              <a:t>, </a:t>
            </a:r>
            <a:r>
              <a:rPr lang="en-US" sz="2000" dirty="0" err="1"/>
              <a:t>não</a:t>
            </a:r>
            <a:r>
              <a:rPr lang="en-US" sz="2000" dirty="0"/>
              <a:t> tem angina mas tem </a:t>
            </a:r>
            <a:r>
              <a:rPr lang="en-US" sz="2000" dirty="0" err="1"/>
              <a:t>dispnéia</a:t>
            </a:r>
            <a:r>
              <a:rPr lang="en-US" sz="2000" dirty="0"/>
              <a:t> com </a:t>
            </a:r>
            <a:r>
              <a:rPr lang="en-US" sz="2000" dirty="0" err="1"/>
              <a:t>atividade</a:t>
            </a:r>
            <a:r>
              <a:rPr lang="en-US" sz="2000" dirty="0"/>
              <a:t> sexual.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en-US" sz="2000" dirty="0" err="1"/>
              <a:t>Mulher</a:t>
            </a:r>
            <a:r>
              <a:rPr lang="en-US" sz="2000" dirty="0"/>
              <a:t> de 38 </a:t>
            </a:r>
            <a:r>
              <a:rPr lang="en-US" sz="2000" dirty="0" err="1"/>
              <a:t>anos</a:t>
            </a:r>
            <a:r>
              <a:rPr lang="en-US" sz="2000" dirty="0"/>
              <a:t> com CIA gr</a:t>
            </a:r>
            <a:r>
              <a:rPr lang="pt-BR" sz="2000" dirty="0"/>
              <a:t>á</a:t>
            </a:r>
            <a:r>
              <a:rPr lang="en-US" sz="2000" dirty="0" err="1"/>
              <a:t>vida</a:t>
            </a:r>
            <a:r>
              <a:rPr lang="en-US" sz="2000" dirty="0"/>
              <a:t> de 8 </a:t>
            </a:r>
            <a:r>
              <a:rPr lang="en-US" sz="2000" dirty="0" err="1"/>
              <a:t>meses</a:t>
            </a:r>
            <a:r>
              <a:rPr lang="en-US" sz="2000" dirty="0"/>
              <a:t> </a:t>
            </a:r>
            <a:r>
              <a:rPr lang="en-US" sz="2000" dirty="0" err="1"/>
              <a:t>durante</a:t>
            </a:r>
            <a:r>
              <a:rPr lang="en-US" sz="2000" dirty="0"/>
              <a:t> aula de </a:t>
            </a:r>
            <a:r>
              <a:rPr lang="en-US" sz="2000" dirty="0" err="1"/>
              <a:t>aeróbica</a:t>
            </a:r>
            <a:r>
              <a:rPr lang="en-US" sz="2000" dirty="0"/>
              <a:t> de </a:t>
            </a:r>
            <a:r>
              <a:rPr lang="en-US" sz="2000" dirty="0" err="1"/>
              <a:t>baixo</a:t>
            </a:r>
            <a:r>
              <a:rPr lang="en-US" sz="2000" dirty="0"/>
              <a:t> </a:t>
            </a:r>
            <a:r>
              <a:rPr lang="en-US" sz="2000" dirty="0" err="1"/>
              <a:t>impacto</a:t>
            </a:r>
            <a:r>
              <a:rPr lang="en-US" sz="2000" dirty="0"/>
              <a:t>.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en-US" sz="2000" dirty="0" err="1">
                <a:solidFill>
                  <a:srgbClr val="FF0000"/>
                </a:solidFill>
              </a:rPr>
              <a:t>Mulher</a:t>
            </a:r>
            <a:r>
              <a:rPr lang="en-US" sz="2000" dirty="0">
                <a:solidFill>
                  <a:srgbClr val="FF0000"/>
                </a:solidFill>
              </a:rPr>
              <a:t> de 46 </a:t>
            </a:r>
            <a:r>
              <a:rPr lang="en-US" sz="2000" dirty="0" err="1">
                <a:solidFill>
                  <a:srgbClr val="FF0000"/>
                </a:solidFill>
              </a:rPr>
              <a:t>anos</a:t>
            </a:r>
            <a:r>
              <a:rPr lang="en-US" sz="2000" dirty="0">
                <a:solidFill>
                  <a:srgbClr val="FF0000"/>
                </a:solidFill>
              </a:rPr>
              <a:t> com </a:t>
            </a:r>
            <a:r>
              <a:rPr lang="en-US" sz="2000" dirty="0" err="1">
                <a:solidFill>
                  <a:srgbClr val="FF0000"/>
                </a:solidFill>
              </a:rPr>
              <a:t>estenose</a:t>
            </a:r>
            <a:r>
              <a:rPr lang="en-US" sz="2000" dirty="0">
                <a:solidFill>
                  <a:srgbClr val="FF0000"/>
                </a:solidFill>
              </a:rPr>
              <a:t> mitral </a:t>
            </a:r>
            <a:r>
              <a:rPr lang="en-US" sz="2000" dirty="0" err="1">
                <a:solidFill>
                  <a:srgbClr val="FF0000"/>
                </a:solidFill>
              </a:rPr>
              <a:t>reumática</a:t>
            </a:r>
            <a:r>
              <a:rPr lang="en-US" sz="2000" dirty="0">
                <a:solidFill>
                  <a:srgbClr val="FF0000"/>
                </a:solidFill>
              </a:rPr>
              <a:t> com </a:t>
            </a:r>
            <a:r>
              <a:rPr lang="en-US" sz="2000" dirty="0" err="1">
                <a:solidFill>
                  <a:srgbClr val="FF0000"/>
                </a:solidFill>
              </a:rPr>
              <a:t>palpitações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 err="1">
                <a:solidFill>
                  <a:srgbClr val="FF0000"/>
                </a:solidFill>
              </a:rPr>
              <a:t>irregulares</a:t>
            </a:r>
            <a:r>
              <a:rPr lang="en-US" sz="2000" dirty="0">
                <a:solidFill>
                  <a:srgbClr val="FF0000"/>
                </a:solidFill>
              </a:rPr>
              <a:t> e </a:t>
            </a:r>
            <a:r>
              <a:rPr lang="en-US" sz="2000" dirty="0" err="1">
                <a:solidFill>
                  <a:srgbClr val="FF0000"/>
                </a:solidFill>
              </a:rPr>
              <a:t>dispnéia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 err="1">
                <a:solidFill>
                  <a:srgbClr val="FF0000"/>
                </a:solidFill>
              </a:rPr>
              <a:t>ao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 err="1">
                <a:solidFill>
                  <a:srgbClr val="FF0000"/>
                </a:solidFill>
              </a:rPr>
              <a:t>subir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 err="1">
                <a:solidFill>
                  <a:srgbClr val="FF0000"/>
                </a:solidFill>
              </a:rPr>
              <a:t>escadas</a:t>
            </a:r>
            <a:r>
              <a:rPr lang="en-US" sz="2000" dirty="0">
                <a:solidFill>
                  <a:srgbClr val="FF0000"/>
                </a:solidFill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9071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Doença</a:t>
            </a:r>
            <a:r>
              <a:rPr lang="en-US" dirty="0"/>
              <a:t> </a:t>
            </a:r>
            <a:r>
              <a:rPr lang="en-US" dirty="0" err="1"/>
              <a:t>Orovalvar</a:t>
            </a:r>
            <a:r>
              <a:rPr lang="en-US" dirty="0"/>
              <a:t> e </a:t>
            </a:r>
            <a:r>
              <a:rPr lang="en-US" dirty="0" err="1"/>
              <a:t>congênitas</a:t>
            </a:r>
            <a:r>
              <a:rPr lang="en-US" dirty="0"/>
              <a:t> 200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Braunwals</a:t>
            </a:r>
            <a:r>
              <a:rPr lang="en-US" dirty="0"/>
              <a:t> 113-115, 128-131, 1452-1458, 1561, 1506-1508, 1529-1520)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As </a:t>
            </a:r>
            <a:r>
              <a:rPr lang="en-US" dirty="0" err="1"/>
              <a:t>palpitaçoes</a:t>
            </a:r>
            <a:r>
              <a:rPr lang="en-US" dirty="0"/>
              <a:t> </a:t>
            </a:r>
            <a:r>
              <a:rPr lang="en-US" dirty="0" err="1"/>
              <a:t>indicam</a:t>
            </a:r>
            <a:r>
              <a:rPr lang="en-US" dirty="0"/>
              <a:t> FA e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mal </a:t>
            </a:r>
            <a:r>
              <a:rPr lang="en-US" dirty="0" err="1"/>
              <a:t>tolerada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pacientes</a:t>
            </a:r>
            <a:r>
              <a:rPr lang="en-US" dirty="0"/>
              <a:t> com EM.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sintomas</a:t>
            </a:r>
            <a:r>
              <a:rPr lang="en-US" dirty="0"/>
              <a:t> da v </a:t>
            </a:r>
            <a:r>
              <a:rPr lang="en-US" dirty="0" err="1"/>
              <a:t>aortica</a:t>
            </a:r>
            <a:r>
              <a:rPr lang="en-US" dirty="0"/>
              <a:t> </a:t>
            </a:r>
            <a:r>
              <a:rPr lang="en-US" dirty="0" err="1"/>
              <a:t>bicuspide</a:t>
            </a:r>
            <a:r>
              <a:rPr lang="en-US" dirty="0"/>
              <a:t> </a:t>
            </a:r>
            <a:r>
              <a:rPr lang="en-US" dirty="0" err="1"/>
              <a:t>desenvolvem</a:t>
            </a:r>
            <a:r>
              <a:rPr lang="en-US" dirty="0"/>
              <a:t>-se  </a:t>
            </a:r>
            <a:r>
              <a:rPr lang="en-US" dirty="0" err="1"/>
              <a:t>quando</a:t>
            </a:r>
            <a:r>
              <a:rPr lang="en-US" dirty="0"/>
              <a:t> </a:t>
            </a:r>
            <a:r>
              <a:rPr lang="en-US" dirty="0" err="1"/>
              <a:t>estenotica</a:t>
            </a:r>
            <a:r>
              <a:rPr lang="en-US" dirty="0"/>
              <a:t> </a:t>
            </a:r>
            <a:r>
              <a:rPr lang="en-US" dirty="0" err="1"/>
              <a:t>apos</a:t>
            </a:r>
            <a:r>
              <a:rPr lang="en-US" dirty="0"/>
              <a:t> a </a:t>
            </a:r>
            <a:r>
              <a:rPr lang="en-US" dirty="0" err="1"/>
              <a:t>metade</a:t>
            </a:r>
            <a:r>
              <a:rPr lang="en-US" dirty="0"/>
              <a:t> da </a:t>
            </a:r>
            <a:r>
              <a:rPr lang="en-US" dirty="0" err="1"/>
              <a:t>vida</a:t>
            </a:r>
            <a:r>
              <a:rPr lang="en-US" dirty="0"/>
              <a:t> </a:t>
            </a:r>
            <a:r>
              <a:rPr lang="en-US" dirty="0" err="1"/>
              <a:t>adulta</a:t>
            </a:r>
            <a:r>
              <a:rPr lang="en-US" dirty="0"/>
              <a:t>. O CIA,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ausência</a:t>
            </a:r>
            <a:r>
              <a:rPr lang="en-US" dirty="0"/>
              <a:t> de HAP </a:t>
            </a:r>
            <a:r>
              <a:rPr lang="en-US" dirty="0" err="1"/>
              <a:t>costuma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bem</a:t>
            </a:r>
            <a:r>
              <a:rPr lang="en-US" dirty="0"/>
              <a:t> </a:t>
            </a:r>
            <a:r>
              <a:rPr lang="en-US" dirty="0" err="1"/>
              <a:t>tolerado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gravidez</a:t>
            </a:r>
            <a:r>
              <a:rPr lang="en-US" dirty="0"/>
              <a:t>. Na </a:t>
            </a:r>
            <a:r>
              <a:rPr lang="en-US" dirty="0" err="1"/>
              <a:t>ausência</a:t>
            </a:r>
            <a:r>
              <a:rPr lang="en-US" dirty="0"/>
              <a:t> de angina, o IAM </a:t>
            </a:r>
            <a:r>
              <a:rPr lang="en-US" dirty="0" err="1"/>
              <a:t>passado</a:t>
            </a:r>
            <a:r>
              <a:rPr lang="en-US" dirty="0"/>
              <a:t> e FE 50%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sugere</a:t>
            </a:r>
            <a:r>
              <a:rPr lang="en-US" dirty="0"/>
              <a:t> </a:t>
            </a:r>
            <a:r>
              <a:rPr lang="en-US" dirty="0" err="1"/>
              <a:t>fortemente</a:t>
            </a:r>
            <a:r>
              <a:rPr lang="en-US" dirty="0"/>
              <a:t> </a:t>
            </a:r>
            <a:r>
              <a:rPr lang="en-US" dirty="0" err="1"/>
              <a:t>relação</a:t>
            </a:r>
            <a:r>
              <a:rPr lang="en-US" dirty="0"/>
              <a:t> com </a:t>
            </a:r>
            <a:r>
              <a:rPr lang="en-US" dirty="0" err="1"/>
              <a:t>dispnéia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41535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2351584" y="1607889"/>
            <a:ext cx="7704856" cy="4616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pt-BR"/>
              <a:t> Nossa grande preocupação no tratamento d e doenças cardiovasculares é a rapidez no atendimento.  No tratamento do IAM, dissecção aórtica e PCR o tempo de apresentação tem grande impacto prognóstico. Diversas cidade investem em serviços de atendimento rápido e móveis. Daí a importância da ambulância... Mas quem foram os responsáveis por inventá-la: </a:t>
            </a:r>
            <a:endParaRPr lang="en-US"/>
          </a:p>
          <a:p>
            <a:pPr lvl="0">
              <a:lnSpc>
                <a:spcPct val="150000"/>
              </a:lnSpc>
            </a:pPr>
            <a:endParaRPr lang="pt-BR"/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pt-BR"/>
              <a:t> Americanos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pt-PT">
                <a:solidFill>
                  <a:srgbClr val="FF0000"/>
                </a:solidFill>
              </a:rPr>
              <a:t>Franceses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en-US"/>
              <a:t>Alemães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pt-PT"/>
              <a:t>Japoneses</a:t>
            </a:r>
            <a:endParaRPr lang="pt-BR" dirty="0"/>
          </a:p>
        </p:txBody>
      </p:sp>
      <p:sp>
        <p:nvSpPr>
          <p:cNvPr id="14340" name="AutoShape 4" descr="data:image/jpeg;base64,/9j/4AAQSkZJRgABAQAAAQABAAD/2wCEAAkGBxQSEhUUExIWFRUXGB0bGRYWFxweHhgXHh4aHh4dIh0cHiggHCImHRkfIzEiJikrMC4wHiAzODMtQygtMCsBCgoKDg0OGhAQGy0kICQsLDcsNywxLzQuLDcsLywsLiwsLDIsNC0vLDQsLCwvLDAsLCwsLDYvLywsLywrLCwsLP/AABEIALoBEAMBIgACEQEDEQH/xAAcAAACAgMBAQAAAAAAAAAAAAAABgUHAgMECAH/xABPEAACAQMDAgQCBQcHCAcJAAABAgMABBEFEiEGMQcTQVEiYRQycYGRFyMzQlKh0ggVVHKSk7EWJDVTVWKywURzorPR0/AlNmR0goOUo8P/xAAaAQEAAwEBAQAAAAAAAAAAAAAAAQIDBAUG/8QALREAAgIBAwIDBwUBAAAAAAAAAAECEQMEEiExQQVhcRRRkaGx0fAGEyIygeH/2gAMAwEAAhEDEQA/ALuooooAooooAooooAooooAooooAooooAooooAooooBJ6817UrOVJbW0S5tAoMwUMZQ25t2ADwNu3nacc54rp6M8Q7TUiUjLRTDvDLgNxjJGCQwyce/B4FNtLHUPQFjeOJZYNsoOfNiJRyR2JK9yMDBPIwKAZ6KUNI0jUrR0QXaXlsX5+kKVmijz6OpIlIH7QHf0AxTfQFd3XUsum6nIl88j2l2U+iyAZSFuQyN6jkjkZ4wfU4sSo/X9FhvIHgnQOjj17qfRgfQj0NRHQWoloDazSbrq0PkzA/WIH6OTBJJDx7W3evNAM9VelzPc9UNGzN5NlDlQhwMyRxk7/wBrJft/ur7HNoUv9Pac6XeoTPFs86WPYxKkvHHDGmfhJIG4MQDg89uaAYKKK03hfY3lBS+Ph3khc+5wCcDv86AhuoerYLR1iIkmuHBKW8Cb5COOSB9Qc5y2Bw3tW/QLi8kMhu4IoV3fmlSQu23/AHjgL+Hz9ueXpTpKOyLyl2nupf01y/1pDnOAMkIo4AUegHfApioAor47AAknAHJJ7AUl33itpcZKi68xg23bFG75PyIXaw+YNAOtFc2m3qzxJKgYK4yA6lWHyKnkEV00AUUUUAUUUUAUUUUAUUUUAUUUUAUUUUAUUVC9ZavLaWctxDD5zx4Pl5xldwBPHPAOaAmqKpL8tN7/ALK/fJ/BXTZ+NVxz5ukyH22Mw+3O5PsoC5KKT+nPEW2vJFiWK5ikdiqrNCRnAzncpKgd+5zx9lOFALPVvWMNkY42JeaYhYoVxlmJwCSSAq7sDcf34NROlWerPCXuLuGCU5IjSFXVBjgFic8Hvgnj1NQnin07cJd2+q2+ZDbBQ8KgbvLVpHZgTkHhiuMZHcU1dHdTxana+dECnJR0YglGx8u4wQQa+f1Up1vfPvvt5U+i+prGiDi8QUsYkS+uUubl2O0Wa7wyFsL7KD8s59s1PWnW8Lhcx3aFv1Xs5xtPzIjKj7c4pL6MnTQnewvCqJIxlju8kJJnau1gSdjcH5cfebPgmV1V0YMjAFWUghlPIII4II9aplyvHxFyrs06T9FXHoSlZzr1JbH/AKTAfslT+Ktq2EH0j6T5S+eU2GT9bZ+z9nFbs0v9d9R/zfZSXG3ewwqKexdjgZPsOT92PWox63UOSjF3fvr7BxQw3eqwxY8yZI89t7Bc474yeaxttZt5G2xzxO37KupOPsBqqemvDyO/A1DUwzSzgu0P6NFBOE+rhxhAOCftz6x3U/Q1vaQS6ppdw8RhPwKDlV2nypAC4LE5DdzjOfSvQWtblstX06Or912U2l6Bx70bh70kdKazJqmnLMGNtIxI3x7WKlHHIDrtO4DBBHqalY4bqGP9It0w/wBYFjZsntuQbBgdvg5x99ZvxKcXtlFWn7/xfMnYhjopaS+kl/OWksbqCQ8Uisp3DA27h8UZGCcMjZyOwrZoXVkNw7Q/FHcJnfbyACRADjPBKsvIIZSQQQfWt8XiMZf3VfOvXv8AIhwNOp9B2dzKZp1lkcnkNPKVxnO3Zu2heT8OMcn3qX0vQ7a2GILeKLIAOyNQWC5xkgZbGT39zXerZ7Vi8yg4LKD7EivQTTVooZ0Vr+kJ+2v9oV9SVT2YH7CDUgzooooArCCZXUMjBlPYjsfSo7qaJ5LdokcxtKRGHGcru7nggjgEZBB5qTRAoAAwAMAewHagPtFFFAFFFFAFFFFAFFFcGsa3b2ih7mdIVPYuwGfsHc9/SgO+iqZv/HJpG8uxsWkkOQpck5P6pCINzZ5OMg1hN4favqoWa/vRbt+rAASEHPJVGCqT39TyMkYwALb1TWre2ANxcRQgnA8xwuT8sn5Uq6p4taXAxX6T5rA8+SjOO2c7sbT9xNKFh4Dgvm6vnkTHaNdrZ/rOWAH3U2aZ4Q6XDtJt2lZc/FLIzbs55KjCevoo9KAhrrx3sVYhYbh19GAQZ49mbPyrV+Xqy/o1z/8Ar/jqw9H6ZtLQk29rFEWGCyoMkccZ744HHyqV2D2H4UBSL/ygAcj+bcj53PcfZ5Nc6eOyrwumhR7C4x/hDV7bB7D8KNg9h+FY5dPjy/3VkptHnrX/ABfhvIGgn0wMjf8AxPKn0ZT5PBHvUB4bdaR6dM8kzTyJ5ZRIVIKgFlbdlnABG3GAvOfTsfUmwew/CjYPYfhVFpMSg4JcPzY3Mqiy8bLB870njxjGVVs/2WOKhrXqSLWtagj3YtYFZ443H6eQAMcqfY8454jP7Rxd5jHsPwFeavF/pN7K8kuCzMly0kiMi4COXz5bHP7BJ4xn8awXh+OLbhw648vz1Lb2Wf1rerfXA0ZSymVRJPKoOY41IcKB2y+MbicDPY5wGq20qK3tfIijCxIhCp3Hqec9yTySe5JNU30t4k3KyiL+bRPev+aeQuY3kKZwrArgFQCD27HtVn9N2t5eQ3B1KGOKOXCxW3cxqM5LMPrZOD93pnFcXsGZ1BcRXn1fd/YtuQjfydblzDdxliUR4yq/slg+4j152r+HzNWzeI7IwjcI5Hwuy7gp9yuRn7MikLpbwWtYEYXTvcOxHKM8Sqo9AEbJJzyST6YxzmdsuiJ7dybbVbpIsgrDLtmVQOAoL87QOAPkOT3rpz+Hfu5HNSq/L/pVTpUZ9NdOSW9xdXM1ws0lz5W7bD5YXylZRgb2zkEfh86ivE7TJLhYI7dJ/PMgxLCSgjBBG55NpyoPOwEE8dqeLGGbA8/yiccmIMuW99rE4Hyya6fJFY+wZ1k32n8u1dKJ3Kjn04MFUOQX2jcVGAW4yQPQZo1DSoJxieCKUccSRqw47fWBrqVAO1ZV6Okwyw49supWTtlf6h4OaXKXIieIt28uQ4U+4U5H3HisOhvCxNMvHuY7p5EMbIsbIARkqcs6th/q9to9D6VYdFdJUKKKKARvEy8ltnsLtQWhhuMTqGx8MmEBxkBsE8fPHzNPNQPXWhfTrCe3GNzplM5x5i/Eucf7wH/gah/CTqE3Vikcrg3MGY5ULZcBSVVmB5BIHc9yCaAdqKKKAKKKKAKKKjuotaisraS5mJEcYBO0ZJJIVQB7liB7c84oCF6869t9KVPNV3kkzsjQDJwO5JICrnA9TzwDg1XnS/Q1xrUh1DVmdY3x5UK5XK4xkA8xpgDGOW+tn1bR0NZydQai1/fQK1tCmxFG3Z5ilWWMqSWcYkZznjOATjir1oDRaWccQxHGqDjO1QM47Zx3rfRRQC14k37QaXeSJkMIioIJBUuQm4EcgjdkfMV52FzeSAPHezqhHAaeXP381dHj1qrQ6WUUA+fIsZPsuC/3/Ux99U9o36CP7K5dVkljinE97wHR4tXlnjyq1V+fDrr/AKStl1XrMShE1Dgdt6I57Y+s8ZPp70wdHeI+oG8htbmdJjLIgBEC52lgGGUZAgC5bO1zn5dlOeUIpY9gMmrP8DtLgez+ltChuGmkxKyguoHwgKxGVG3jA9z71TS5cmRty6HT47oNHo4RjiT3y83wl+fUs+iiiu0+YCivjsACScADJJ9BSGutC/8ANuZJWt9MtmddyuV+lspZWcujbvKHog+uSOTjbQDRedS2cUSzSXcCxuCUcyriQL32c/Hj2XNa9D6rs7wlba6ilYd0VsNgYydpwxHI5xivOukG61q733EzNDG/mMhYlIwx4RELfCCF25A4xz85/XNGk0uU6lp7bChy8OPg2MQCMDHwe6+nBGMcWUW1ZVzSdF661qLQJuWPzD822qOR3YKxHy4OaRrzqPVmx5YsY+OQ3nPk/bhcU5RSx6haK8bsI5lVlYDDDsRww9x2II+2q+tNXHnNaz7YruPG+HdnuAwKN2ZSpDe4zyBVoKL6lMjkuUN/Tcl9MJDcTxKAwVfJhKsCB8WRIzj1XHB9cisNX6MWb4nvL44JOFuCo574CKAPs7CtPhXCY7N42YF0uZt2Dnlm3g/erq3PPIzTgxwOap3NF0K//wAgof6Xf/8A5b13XOn6ihjFleqwClWjvUDg+oYPGokyO2GJGPspjuI9p+XpWoVekyBZXq6a2u4ob6CVGlQJ5ibTbPKCSpjdiGDOCwMbcjCAA/WLnYX0cyB4nDqcjI9CCQQQeQQQQQcEEEGuO/0yC9iMVzCkqZztcZwcEBh6qcEjI55PvSPp8Umm6ikGBsk3FH433cIALhwB8c8BIYOeXjL8FiKzLFmUVjG4YAgggjII7EHsRWVAFFFFAFVr1x0TcRzfzhpD+Vcj9LCpVUmUA/q7drN7hjg9xgjmyqUvEvU3jtRbwrma9b6NGS20KzqcsSOeB7euKAivDHrG61AzC4a2V4mZDDEj7gRs+Mv5jLtJLKAByVyDxVhUs+H3SKaXaiFWLux3yMfWQqoIHA+EbeAf+dM1AFFFFAFU7/KC6rVYVsI2UvIQ0wByURSGVT7Etg49l+Yq4q8/IsV31cQRuQTNkEfrwQn39BJF9+KAtjw26UGmWSw7mZ3Pmy5IIErKgYLgfVGwe/rzW/r3qpNMtGuGXe2QkaZxukOcAn2ABJ+QNMVUH/KJ1USXNvbJLu8tSzxg/Vd8bc/Mr2B7A/PkCLTxT1pskFP7lOPlzW6HxJ1tjgyRL82iTH7gaiLKEpGqk5IHJ+fr++t9eXLWztpJH3WD9L6fbGWSUr7rj4dDLqLqi+vImhvUjuFxujKLt2S4KhsqVJIBPBBHyrVGuAABj5Cs6K58ueWStx7Gh8Mw6JyeK+ff/v3Oe8g3rt9M8jtuHPGR25x+FTui9W39tGkUU0UcSAAIkCZ4wOWI+I8csRk96iqKiGacFUWX1Phum1MlLLG2vz4eXQaovE26hZXuJ2aIMN6pHEGYewyvc/aPtHerpsLtZoklUELIoYBhg4YZGR6HmvLgsTd39raH6kjruGccbju599oOPnXpzVLtLW2ll2/BBEz7VA+rGpOAOB2XAFerptzhcndnwPjawR1Tx4YbVHj1ZXniRrssuoW2mwOPLJR7rYCzIgbJWTBwIyhBII7EZ4NV91l1DPrFwbCzSJbWGRjGIxtVkBC+Y3OCvOQFA4bsa16BrdwlrqWpu6tNcsLZecNvcFmKY5GxSuAP+VT3hn079Hg86RcSy88rgpH6Lk884BP3V1QjbPFnLahh6f0SKzhEcYxxlmPd29WP/rgV0G9U4wAyMuQ3cP34UAHdwpP2YxnJxHdV6tDDEFlnWLzCF9S2wnDkBTkYXOG7A4qIuDHKEcFm2ICyZYO2zG5WC4feu5ZVO3cDjGN3PRdcI5kr5Y5eGfUUfnT2AdMRndbhXBzERkqOT9Vt3HoB2HrxeMHT/lFNXt0UzwYEqt9V4iCu4453LuAznt9gFRHTsMkOowzSMJBuY+YkZGEdSmGxnIwQ4f3Ei5GADYl3bG8/nGzuBmM7PKUEBvKaJecg5/TJJgn2I5FYSVOzpg7VCN0Z1TBb35LAiLUliMUoPw+bGGUq2SCudyr274+ZFuSLkEV5s0m8s49NWC7cLIsrjCHMkUgY4cbTlSMd+341cHQfVQmQxSTpOEUFbkFcOP2HAPwyqCM9twOcDBASXdCLrhjQrhlwTyOxrnrdcxbT8jWmpRJkjkciuPrDp/6fbBFkMMqMJIZV7xyr9U/Zzg49DW6SZVOGZQfYkD/Gvja9bwAGa4hjUnAZ5VUZ74yTj0qJIlCj0tr91DKkdwY3iaRorggEPbXrHjIOAIZm+JWxgtLwQNoqU1zq94dSNiGgTzLPfA0274rtpDHGhKn6hxyAM9+aReo49+qymxmWaLUYhDJMjB44bj9TDIcB1EasATkb8+1QvnXWpahp15KiCSO5it3hXPmjyZA8krR7QVUbjuPZTjOM1QkubQuoizi1vNkN6MjYpOybA3b4S3LrtPOeQQw/VzTFSN4qaLG0Md7hhPZyRuroCW8vzE3rgd+Pi9cYPuaeI3DAEcgjIPyNAfarXxO/0roX/Xyf4wVZVLvXWgNeW35pmS4hbzbd1IGJlB25zxg5xz2zmgGKilDpPrhLhdl2BZ3QfabeZtrNkgIyb8Fw2cDjvkexM7qutx2+NyyvyQRDDJLtICnDeWrbOGBGcZzQElRXPp9/HOgkicOp9Qex9QR3Vh2KnkHvXRQGE77VYj0BP4CvPvgqxvNanu5Ixu2yykrnakkjAcc+zOBnNWz4qay1pplxIgyzL5YIYqV8z4NwI9V3ZH2UkfybbRhBeS8bXkRAMnO5FJORjGMSLjn37eoFx15j8X7dzrVywRiu6EbgpxkQwkjPbsR+NenKVtd6caWYslvayJLgyNMzh0bAQsqqhDHy1UYJX6o59oldcGmFwU053Xl1KBu9Vij7tk+y81Hya8WbbEoPGcucZ+QFXf054MWFs5eXddH9VZcBV7g/CvDd/XtioPx3WOKG2tbeOOIzy7nEabNyRjABK4BAL5wc8gEdq5Fo8cVb5PoMn6j1meajBKKbXC6+lu/oIsEm5QcYyM4NfZZAoyxAA9TWSjHFQ3U85VFAOMt245x8vtrzccN81Fdz7PV6j2XTSyy5cV8+n1JEX0ZOPMXPtkVm1ygGS64HzFWfB4NWM6rNKblJJFV5FDqAJGALcFCR8RPHpWf5DNN/1l1/eJ/5dd/sC958qv1Zk7418WK/gZpLXN7Lfsg8qJTFGx/1hx257iM8/wBerk6mgWSzuUdxGjwSq0h7IpRgW+4HP3V96f0OGygSC3QKigegy7YALsQBljgZNIHjr1U1tbLaRK3mXQILDHEfCsuO5Lbtv2E13RioqkfLZcsss3OfVu2Jfh30kdS0aaNJvJkivPNRz23CJBzjkcE8jscV16T4barMTnV12gfWiuZZOfQEDGPXnPpTd0x0DcQaK9qk3kXU26RmQnAZlwqMcZA2hQxUcc4z3KNZ+CeqQuHiu7aNx2eOaZWGeDysQPapszocvyKwyon0u/vJ5ADlt67eT+qHViB29ee/yqXsvDVIFxFdzuV5QXOyVVIAHoquBgDhWGCB9he6Km2Q0mVpD05fxSM1xFFcxYx/m7lZCCPi/Nygqwzg7N47HGc7TNfS5E1Wyj3MBJZSeYpzyyshBIJJyCTySTy3uacaROoLwR69pwxnzIJ0Hy7Nn/sfvo231Cil0E7rnoq5gvZrm10+C8iuWDbWTcYnx8fwk9nYltw+zjjKvp2h6tb3JuINKMe5SrRKDsOTnON2RzjAGAMV6UopbFIrDS9f6hnIU6ZbRr2LzMygcZzgSFjn3VTya7bnpfVrsYn1COzXHKWasTnIIPmMwb09CO+OasKvhOO9RZJVMXgZbMM3F7dSv6MCi/D6DDK5759fXtUzb+DulKVPkO23H1pXIbHuM4Ofan4GigIaw6TsYCjRWVujJja6wpvGOM78bs/POaUrNI7bqOaPyoybm1E6t5Y3pICUYB+4VlQkj3xx3zY1Vf1hcfReotNnLDbPEbcgqTj4mAPB9WlUfLn7gJiz8RLa4VopUmtJmicrHdRlNwAbO1j8JwBnuO/GcHEh4XuTpNkSST5IHJzwMgD7gAPurv1/pm3uyryLiaPmKdTh4mByCp7cHnBBB9Qa7dH01LaCOBCxWNcAsck+5J9ySTxxz6UB2UUUUAq9cWUDvaF7VJpzcIsb7irQgZYyAgEkLtB2n4SSua4r/wAPWl80Nqt9tm3B03x7SrAgrjZjGDj7KZNWuFikgkbOC3k5GMKZSu1mJI43oqceripOgI/RdFhtEZIU272LuSzMzucZZmYkknHvUhRRQCB46f6Im/rxf8YqJ/k5/wCj5/8A5pv+7ipi8YNNafSblU7oolPzWM72/wCyDSj/ACbrzNtdw7fqSq+7Pfeu3GMcY8rvnnPy5AuGitF/dCKKSVs7Y0ZzjvhQScfPAqnrLxZ1K9ybLT4QqYD+bIW5PbBzGOw5HPpRKw3RdFefvFNJ5b+WcpJJ5EghihWNv0ewMZNw/wB5iDwecDPHDHqHivfWkam60pckHLxz/B3A7BX2dwOW5qfsfGPSnjVnuHiYjmN4pCVPtlFZT9xqJRtUy+HK8c1kh1XT1KRN3df0Cb+w/wDBW7pvp2fUb+3hngmjiZjuO1lAUKWb4mXAJC4/CvUsUoZQynIYAg/I8isqzhgxwdxR26nxXV6mGzLO16JfRIKKKK1PPCqg8X4g+r6MrAMrTKCCMggzRAgj2xVv1WHivprHUNGuBjYt5FEfkzSIw/cjfhQFn0VyarqkVtG0s8ixooJJPsAScAcscA8AE0oDxe0jJH0s9hz5M2D34+pnjHt6j54AeqKwgnV1DIysp7MpBBxweRx3FZ0AVXHV/wD7waR/Un/4Gqx6pjU9SeXq+CNj8EA2IBns1u0hOCcZJfGRjgL7UBc9FFFAFVF4zmW7u7PTFYRxS4dpME4cl1XdyBgbT+Pyq3aUer+jHvZGdL17cPB5MirGrb03M3djkfXPb8aASPBmd/pc0AfyI7WMRNbpIXjnnLMHlG8nbzHnCAfvO65arXozwghsLpLn6Q8xjB2qUCgMRjdkE5wCePmPbmyqAKqPxb/0vov/AF6/99DVuVUHi1Mp1nRkBG5ZoyR6gNNHg/ftP4GgLfooooAooooDVcwCRdpzgkHj5EH/ABFbaKKA1Xc/lxu5Gdqlse+AT/ypb1PW5Hi02SFjELqeHeMKx8t4pJSnIxztAyOe+Kx8VbaSTSrsRymMiIsSP1kXl0PGcMoI4x+Gai7ydY7PQ2c4Xz7UZwTy1tKq9vdmA++gJ7qWeGeRNOkDn6THIzbWZQI0wCCyMGOWYDb2I3Z9jTvhYk2m689gzEq/mRt6BtiNJHJtBIyVHAzwHNOfVeqJZdQW09w+2GS1MS4ycOXwSQOw+Ic/KsvEno0tPBqtmpaWF0eZIvrzRqVO5OcFgoIx+sD8gCAsdVY1vUg8bj6JZhV5+ISuW3NgcYBXCnP7I75puijCqFUAKoAAAwAB2AHpSV4SzK1tPjv9IYkeoUqmP8DTxXTjSSOXK25BSd1x0Wt4PMh2JMMknH6XgYBIPB474NR3h/1FNNeXEUxLsRkNkAKI2K7QoUA53/W4PFWFU8SRXmDK16H1VbBpryzExji2rd2Umzds2uBKHPoJcAgLlc4Jwav/AEHVku7eK4iyElUMAwwR8j8weOKoe222OvKrcWt58EicbHSUFWDbuMCT4jjsKtPwzuRFayWsjhZLOV43UggIhdjF8TAbgUwQcnII965mqdHWnasdKKFORkcg+tFQSFJfiv1e+mWXmRBTNK/lpuI+HKsS+39bbgcdssufYuleb+sNTfVdcCIpeGCRU27uPLjceY55A5JPI5xtHNFyQ3RHado97rEn0u4nyuTh3AYZUj4RHkAL8hx396dd95axeRJZ2uoWZIYwpCkLIw9Qq8N8I+ZJwOPVnVQBgAAewr7XR+0qOf8AdlYq9JXa2kX846YT9BaRRe2ch3NbgHbvRiecAlu+SCuf926bS5SVEkjYMjqGVh2ZSMgj7QarbTJo7W+iYjZFdAwSgAlHlbaIcoBgE/Eu4jGOCe1OnTdwvlSQxj4raSSHyyCoRVJMS5I7eS0eGGeCO5zWElTo3jLcrObqjqNoZIbW2WOW8mYbYnfaEiGS8jkAkKApA4yT2BwRVZQR+d1i7RkMI+WOe222VG+0hjimbRdNNnJd61qoWOVuEjDB/Ih4UKCDhnOQvHtx9YilbwGsTNcXuoyLlxkLj6u+Qs8nw5zx8OP6x+6CwweIWuT3t6NFtCU3j/OZgu7bEy5IIIG0YIydwzkD1xXNp3Rd5ocLT218Z44wZJbTyyFm7gkEFipCY9OSvcDtz+GPXGnW1vI91MsV3NK7TbklZiAxCKW2nhV4Azx+NSGseMlukscVlEb15GC8FoxkkAAZQliScduPnWU5yUoqK69fIlFoWs4kRXGcMoYZ74IyP8a2UAY4FFakBVYdVddXFxdyaXpkbrcKwElwduEQYEhCt327hzwe+PQ1Z4qjOj+uodLu9RgvUZWa5kcSj4zkkAJgDtgZzu+WKAsfp3TtQsztuLv6esjgZMYjaEEHL53HcvA+HGcnIPfNe+JkRbqXTQqlji2OAM8CeQk8egAJPsAasjQOpDehJbSBnt2Yq8sxMRGMcohQ+aPc5UZGMnnCjo9zHddQz3TzKqQr9Ft1cqrSTL+kVAfiYKSxz3yy844rPHKUo3JUyWWpRRRWhAUUUUAUUUUBjLGGUqwyrAgg+oPBFKPXPST3eni3gfypYGWS38s7QGjDCNcnJHwkDIIwwB7cU4UUBVrajDqtv/NWoo0Oo7CFEsZ+KZUOJkZfhK7gxwCMgMORUTfdK6/p8CJZ36ywRqfhARCgGSf0gOR/9Wee1Wjr/TNremM3EW9om3RurujI3ydGDDkA9+4B9KkoLdURYxkqqhRuJYlQMcliS3Hckkn1oDz54RSs63Ll1O6TLIFAIY87hgYwckYA421YgpE6+05dD1JLi1gK208YD8ZUMZC0iJyNp2qpAJxycfJx03UYrhBJC4dD6j39iO4PyroxvijmyxadlQdDH/2wn9eb/gkq6a1rAoYuEUMe7bRk/f39Kxu7lYkZ5G2ooyWPoKtGO1FZy3Mrjxo/6J/93/8AlW7xnnjjuZYfiDSpby/CfhLhSh3g4/V5BGew+dMXVHTYvpLR9y+XExZ1IPxo2w4GP6gHPoc+mDr646dgnhnuHTMyQMVcuw+opI4BwT6DI9qznBttmkJpJIrfpXU2izImqSWkyghQySMjL8OFJTd374KEDb9lNGj+IurNI0Md9bTHIxJLsjDE4G1TKsZ78YI9/SknrHQGsLya2Y52N8LftIeUJ+ZUjPzzUNWJuetemby9bTmluvK+k7ZCpjZChxnYcqSv76qHwq0JoPpEkq7ZA3lY4ONuGbkH1JX8BS14X3hF0sTTyJGQWWNXYK8vwgAqOGyue/sParmrbHHuYZZdjGRwASewGT9gri0bWIbtDJA+9AxUnaw+IAHGGAPZhUP4kXrRWEu3GXxHz+y3DfuyPvrl8KrJ4rLLjHmSGRfmhVAD9+01pf8AKjLb/Gxk1mANEx+LKfnF2EhhInxIRjnIYCt8nVy2v8+TAB1hmhIKON2+SKKEgqe2107nvhh+rW6lLpyKCTVNQ064jAhvkjccsu6SIbwQRjOWLseeSv2is8q7muF9jr8aHuYNNtYI2ae2ZAJ52+NmZTGyMXJJG5s89uw9qXumvGGKwgEFvpgVASebkklj3JJj5Ndtz0HrunSRmxunuEXIQJJgKMfrRSnZg5OAN3bPFdP0zq39g/2LWsTcTLnqzS55d8ujbdx+MxXcg+07doBP3in3prUrNXie16cuw6gNHLsxxt4bexwcj1zzmuX6Z1b+wf7FrR9M6t/YP9i1oB//AMsbr/Yt5/ai/io/yxuv9i3n9qL+KkD6X1Z+wf7FrR9L6s/YP9i1oCx7Tqe7kJA0i5XHq8sK/wCL8/dWrUOjLeeRpZdMtnkc5ZjKcsffiPvSDbr1XMwjZhCrcGRltwFHvlAW/AV8m8M9ddizasuScnFxcDn7AgA+6gLns4NsSoEWIKu0JH2QDgBeBwB24qEt+lbG0tJIjGBbgtM/mszbSACX3McrjYDkHjGar2x8KdUKnztakRs8CN5nBXA5yzpg5zxg+nPPExa+EaMq/T9QurtVO4o0jLHkHg4LMR8OQcHPJwRQEr4day1xNfpHO1xaQyRrbzOdzElMyJvPLhWxhjknOSzZzTvSh4by2Xl3EenxotvFMFDozN5rGNHZiX+LIL7OSfq/cG+gCiiigCiiigCiiigCiiigOHW9Ihu4XgnQPG4wQfT2IPoR6EVRjdLano1xIltA93asQ+4A8qM8HH1H55ODnAPyr0DQRng8ipTohpPhlGJ4i2ZgM2W3AgGH9fJOOPQjHOc/vwKUoOrW1CcQ3LxwWrEl1ztyo5VS59cgdsZq6+oPCzTbvJMHkvgANbkR4AOfq4KE+mSp4+wYgfyEaf8A6+8/vIv/ACas8jZRY0jguOrrGFRm6jwOAEJc8D2XJ9O5rR0k8+r3K7rQfzX3Yyj9IycqAQefzqrleRgHPfFNekeD+mQFWMTzMrbg0z5zg5AKqFRh8ivPrmn1VAGAMD2FJZGxHGkLHU3h9YX8nm3EGZTjMiMyswAIAODg8HvjPA9qr678AULsY9QKISSqtBuKr6At5o3Y98CrpoqhoebPEHoaTRpba4tw0kSqm+TDACdcBt2Cdiv6DPqR6c2BomrR3USyxsCCBkAglGwCVPzGasLqLR0vLaW2l+pKpUnAJB7hhkEZBAI+Yrz9q/SGpaNOn0bzblGXeTFE5jJyQVdFJ9Mc8d+O1XhPaZ5IbixNR0+OdQsq7gGDD5MOxrpAqsNK8VW5+kQKfYw5GBx3DE/P1qTvPFK2CkxRSu/oGCqPxDE/urbfEweOQxR64JLz6PD8axqxnYDhGIGxd3vwc/h6GuHqjQFv7m2t4n2XfxMsgz+ajUbizbeQN4VV+bcetV90LqN6jSCztzcSSsokLI7gZJ2ksrDaSWbJbjjvwa9AdB9ILaBriZd17cYaZiciM9/KjPJVBnHc5wOcAAZudo1jjqViLd+FGqSO0j6vlmJJOZRyfkCAB8hwKnYOlteRQo1qMgDA3Qqx+9mQkn5k1ZdFZGxQ3VnX+r6TP9FlnguG2B/MMODhs8YUqOMe1Q35btT9rf8Auj/HVy9aeHdnqbI84kSRRjzISqsy/stuVgQPTjIqsNb8B7gSn6JcRND6eezK4PPB2IVPGOePsFARP5btT9rf+6P8dH5btT9rf+6P8dQkvhhqqkj6E5we6shB+w7ua79G8H9TnLbokt9uOZ3xuzntsDHjHrigO6Pxr1RiFVYCScACIkknsAN3Jpyj1fqlgCLKDBGRzEOD8jPkVNdA+FFvp7x3EjtLcqhB7eWrnuUG0NkDgEn1JwPSxKAq/S7rqaSQLLDawJ6yPsYD7o5WJP7vnXbqXQt7fOhv9S/Mqfit7WNkWRec5YvnJBIPB47YzVh0UBF9OdPW9hF5NtGI0zk8klmwBuJPJOBUpRRQBSX4j+IC6T5G63M3neZ2cLt2bPdTnO/91OlYSwq31lDY7ZAOPxoCmvy/x/0B/wC+H8FH5f4/6A/98P4KuL6HH/q0/sj/AMK5L/QbWfHnWsEu3OPMiRsZ74yOOwoCqPy/x/0B/wC+H8FH5f4/6A/98P4Ktmx0S2hUrDbQxqTkhIkUE9s4A78Vvk0+JgVaKMggggopBB7gjHIoCt7HxPXUo3itI5oplTzJB8JdolIMqQYJMkpXIXKr3zxioVusdTsRJc+Vcy2XmgGK/iMc8Y25+Fhwyd+ecbOQucl4uPC/TmmE6QtBIDkG3kaIKfdQhG0/ZimC40SOSS3lcuz24cJljg702MWHZztz3HqfegKotPGC3urmMzrNbwqjhkEg2sTgq5YFW3LtICgcls5G3BdNT0+6KefpupNztdY5ys0MoJOEEpBZdx4yrk9vcET+o9MWdwczWcEh27dzRIWC88BsZHc9jxmlmx6FnsZCdNvNkLNl7W5UyRAZJ+Aghk74+fck4FALMPjU9tJ5OoWDJIpIZoWHOBjcqvgMCwOCGxg8E+su/WsN08slvfShDGBF5VtK30WTLAyTKAVdW4I3jAC8c5JcNT6eiulgFxBAwjYlkKhlwUkXCkqCPicN2GMffS1eeENgZFlt2ntHU5DW8pHoBxu3Y7Z4xQCoPE3UrVA0kVtfw4H+cWrHAwMt5m39GxBBwyp68d8MPTfXEd6jvHcyW0rtv/OBJoogCIxG4U5jUkbst5RYvwxxgSmjaDewtGLlLO+CbtsxQRTIDjH6rK2cAH6vYctXXqnRkd0DIS1rc87Li2bZIiHA2llxvHHY+/BHegN1x1Q8O3zbWSRW3Hz7XEkQVV3Zckho8j0II9mNRT+K1jtjaMvKr4z5ewvHwCd0RcSkKMklFYDaeeKYLSzmEWydY5G5BkgYxs/qWxxsYlUzh+/qAKXLbw8tkaZikdwjhtyS28Syq/IDRzRorLnHsSThg2frANdl1BazZ8u5hYgAlRIu5d3YMudyk5xggHPFYtrDYlIt5SIpNhAA3uvGZEU/XUZ9Dk7XwCQAVDUOgpt5kgnz5kOx/pBZ54ycHMVwcuuCAwU8BlJGNxxCWemalElxHL5lxIYiomj/ADd1GiklGSQELcjcdzRmXdk4PfBAdH0m0vfzrWNpM4crIGZGePBOQxVWXzAeCm7AOfiNfJukdMDIg061MjgkIUjBCgZLEd9oYqpKhsF14quLPR9RMscsdxNKsB2ThFa2u5EXGCyscXCo3IOSWyy5yeG3p/qJblJreW4W6kX6sbqba5xuUiNlYKjk8ZIIUnAIwaAdLKC2t8RxpHBxgKFVNwXPb9oD78Z9M12w3COWCOrFThgpB2kgMAcdjtYHB9CD61TN9qctvckNOPKckSWesBsKGZAywzlZFYFGCn4iByxBH1ejVHls9kkIuLKMKcRoIZ7WbcwOQ25QcquxBJsYho1G3G0gW/BOrjcjKw91II/EVnVRdPx6lGJSIBaB5FMsUryMDHtVd6FR5q4ygIEzY+LhfXksuuNSXEk0JuY924pAHEiRgkNuVlG4BmdCpVSfLB3YwxAuiiq66Y60FzazXFhC0rR8Gx3Ivl4bhlGMjzF54LAEHAYghvp8XrXZMy29y/kBfNwgAViWBU7yCCNp7jn24oCxKKgpOrbVDiWURfAjEyYAXeMgMf1O4GWwCTgEkEDttdctpArJcRsrfVYOMN6cHsefagJCiiigCiiigCiiigCiiigCiiigCiiigCiiigCiiigCiiigCiiigCiiigCiiigPjIDgkAkduOx5HH3E/jUfrOg212FFzbxzbTld6gkfYe4qRooBSTowqdv0oy24IKW11Es6pwRgO58z9Y4O7IGB2FSOm9P/AEcAW5W3QN+hUFoyu5+cEghipU/DjDL+sM5nKKA4rPTxG5KELHtAWFFCopySzYHdmJ7+w7dycbvRLeVt7wRtJwfM2AOCMYIcfECMDkH0Fd9FAcUOj26SeatvEsmSfMEah8nOTuxnJycnPOTWTaZCZDKYl8w4+PHPGcc++DjPqOO1ddFAVr1n0FcS3H0m1aKbah2293JOw3EKrBfzm0B0BUg+5yeQUk+ltK+iRyslrLayBHc2wbzIHkwp3IRkjkbQoK45+E96d6KA4tKRtkZKLEDEn5hVA8t+7DI7gZxjA7H347aKKAKKKKAKKKKA/9k=">
            <a:hlinkClick r:id="rId2"/>
          </p:cNvPr>
          <p:cNvSpPr>
            <a:spLocks noChangeAspect="1" noChangeArrowheads="1"/>
          </p:cNvSpPr>
          <p:nvPr/>
        </p:nvSpPr>
        <p:spPr bwMode="auto">
          <a:xfrm>
            <a:off x="1581150" y="-1203325"/>
            <a:ext cx="3676650" cy="25146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342" name="AutoShape 6" descr="data:image/jpeg;base64,/9j/4AAQSkZJRgABAQAAAQABAAD/2wCEAAkGBxQSEhUUExIWFRUXGB0bGRYWFxweHhgXHh4aHh4dIh0cHiggHCImHRkfIzEiJikrMC4wHiAzODMtQygtMCsBCgoKDg0OGhAQGy0kICQsLDcsNywxLzQuLDcsLywsLiwsLDIsNC0vLDQsLCwvLDAsLCwsLDYvLywsLywrLCwsLP/AABEIALoBEAMBIgACEQEDEQH/xAAcAAACAgMBAQAAAAAAAAAAAAAABgUHAgMECAH/xABPEAACAQMDAgQCBQcHCAcJAAABAgMABBEFEiEGMQcTQVEiYRQycYGRFyMzQlKh0ggVVHKSk7EWJDVTVWKywURzorPR0/AlNmR0goOUo8P/xAAaAQEAAwEBAQAAAAAAAAAAAAAAAQIDBAUG/8QALREAAgIBAwIDBwUBAAAAAAAAAAECEQMEEiExQQVhcRRRkaGx0fAGEyIygeH/2gAMAwEAAhEDEQA/ALuooooAooooAooooAooooAooooAooooAooooAooooBJ6817UrOVJbW0S5tAoMwUMZQ25t2ADwNu3nacc54rp6M8Q7TUiUjLRTDvDLgNxjJGCQwyce/B4FNtLHUPQFjeOJZYNsoOfNiJRyR2JK9yMDBPIwKAZ6KUNI0jUrR0QXaXlsX5+kKVmijz6OpIlIH7QHf0AxTfQFd3XUsum6nIl88j2l2U+iyAZSFuQyN6jkjkZ4wfU4sSo/X9FhvIHgnQOjj17qfRgfQj0NRHQWoloDazSbrq0PkzA/WIH6OTBJJDx7W3evNAM9VelzPc9UNGzN5NlDlQhwMyRxk7/wBrJft/ur7HNoUv9Pac6XeoTPFs86WPYxKkvHHDGmfhJIG4MQDg89uaAYKKK03hfY3lBS+Ph3khc+5wCcDv86AhuoerYLR1iIkmuHBKW8Cb5COOSB9Qc5y2Bw3tW/QLi8kMhu4IoV3fmlSQu23/AHjgL+Hz9ueXpTpKOyLyl2nupf01y/1pDnOAMkIo4AUegHfApioAor47AAknAHJJ7AUl33itpcZKi68xg23bFG75PyIXaw+YNAOtFc2m3qzxJKgYK4yA6lWHyKnkEV00AUUUUAUUUUAUUUUAUUUUAUUUUAUUUUAUUVC9ZavLaWctxDD5zx4Pl5xldwBPHPAOaAmqKpL8tN7/ALK/fJ/BXTZ+NVxz5ukyH22Mw+3O5PsoC5KKT+nPEW2vJFiWK5ikdiqrNCRnAzncpKgd+5zx9lOFALPVvWMNkY42JeaYhYoVxlmJwCSSAq7sDcf34NROlWerPCXuLuGCU5IjSFXVBjgFic8Hvgnj1NQnin07cJd2+q2+ZDbBQ8KgbvLVpHZgTkHhiuMZHcU1dHdTxana+dECnJR0YglGx8u4wQQa+f1Up1vfPvvt5U+i+prGiDi8QUsYkS+uUubl2O0Wa7wyFsL7KD8s59s1PWnW8Lhcx3aFv1Xs5xtPzIjKj7c4pL6MnTQnewvCqJIxlju8kJJnau1gSdjcH5cfebPgmV1V0YMjAFWUghlPIII4II9aplyvHxFyrs06T9FXHoSlZzr1JbH/AKTAfslT+Ktq2EH0j6T5S+eU2GT9bZ+z9nFbs0v9d9R/zfZSXG3ewwqKexdjgZPsOT92PWox63UOSjF3fvr7BxQw3eqwxY8yZI89t7Bc474yeaxttZt5G2xzxO37KupOPsBqqemvDyO/A1DUwzSzgu0P6NFBOE+rhxhAOCftz6x3U/Q1vaQS6ppdw8RhPwKDlV2nypAC4LE5DdzjOfSvQWtblstX06Or912U2l6Bx70bh70kdKazJqmnLMGNtIxI3x7WKlHHIDrtO4DBBHqalY4bqGP9It0w/wBYFjZsntuQbBgdvg5x99ZvxKcXtlFWn7/xfMnYhjopaS+kl/OWksbqCQ8Uisp3DA27h8UZGCcMjZyOwrZoXVkNw7Q/FHcJnfbyACRADjPBKsvIIZSQQQfWt8XiMZf3VfOvXv8AIhwNOp9B2dzKZp1lkcnkNPKVxnO3Zu2heT8OMcn3qX0vQ7a2GILeKLIAOyNQWC5xkgZbGT39zXerZ7Vi8yg4LKD7EivQTTVooZ0Vr+kJ+2v9oV9SVT2YH7CDUgzooooArCCZXUMjBlPYjsfSo7qaJ5LdokcxtKRGHGcru7nggjgEZBB5qTRAoAAwAMAewHagPtFFFAFFFFAFFFFAFFFcGsa3b2ih7mdIVPYuwGfsHc9/SgO+iqZv/HJpG8uxsWkkOQpck5P6pCINzZ5OMg1hN4favqoWa/vRbt+rAASEHPJVGCqT39TyMkYwALb1TWre2ANxcRQgnA8xwuT8sn5Uq6p4taXAxX6T5rA8+SjOO2c7sbT9xNKFh4Dgvm6vnkTHaNdrZ/rOWAH3U2aZ4Q6XDtJt2lZc/FLIzbs55KjCevoo9KAhrrx3sVYhYbh19GAQZ49mbPyrV+Xqy/o1z/8Ar/jqw9H6ZtLQk29rFEWGCyoMkccZ744HHyqV2D2H4UBSL/ygAcj+bcj53PcfZ5Nc6eOyrwumhR7C4x/hDV7bB7D8KNg9h+FY5dPjy/3VkptHnrX/ABfhvIGgn0wMjf8AxPKn0ZT5PBHvUB4bdaR6dM8kzTyJ5ZRIVIKgFlbdlnABG3GAvOfTsfUmwew/CjYPYfhVFpMSg4JcPzY3Mqiy8bLB870njxjGVVs/2WOKhrXqSLWtagj3YtYFZ443H6eQAMcqfY8454jP7Rxd5jHsPwFeavF/pN7K8kuCzMly0kiMi4COXz5bHP7BJ4xn8awXh+OLbhw648vz1Lb2Wf1rerfXA0ZSymVRJPKoOY41IcKB2y+MbicDPY5wGq20qK3tfIijCxIhCp3Hqec9yTySe5JNU30t4k3KyiL+bRPev+aeQuY3kKZwrArgFQCD27HtVn9N2t5eQ3B1KGOKOXCxW3cxqM5LMPrZOD93pnFcXsGZ1BcRXn1fd/YtuQjfydblzDdxliUR4yq/slg+4j152r+HzNWzeI7IwjcI5Hwuy7gp9yuRn7MikLpbwWtYEYXTvcOxHKM8Sqo9AEbJJzyST6YxzmdsuiJ7dybbVbpIsgrDLtmVQOAoL87QOAPkOT3rpz+Hfu5HNSq/L/pVTpUZ9NdOSW9xdXM1ws0lz5W7bD5YXylZRgb2zkEfh86ivE7TJLhYI7dJ/PMgxLCSgjBBG55NpyoPOwEE8dqeLGGbA8/yiccmIMuW99rE4Hyya6fJFY+wZ1k32n8u1dKJ3Kjn04MFUOQX2jcVGAW4yQPQZo1DSoJxieCKUccSRqw47fWBrqVAO1ZV6Okwyw49supWTtlf6h4OaXKXIieIt28uQ4U+4U5H3HisOhvCxNMvHuY7p5EMbIsbIARkqcs6th/q9to9D6VYdFdJUKKKKARvEy8ltnsLtQWhhuMTqGx8MmEBxkBsE8fPHzNPNQPXWhfTrCe3GNzplM5x5i/Eucf7wH/gah/CTqE3Vikcrg3MGY5ULZcBSVVmB5BIHc9yCaAdqKKKAKKKKAKKKjuotaisraS5mJEcYBO0ZJJIVQB7liB7c84oCF6869t9KVPNV3kkzsjQDJwO5JICrnA9TzwDg1XnS/Q1xrUh1DVmdY3x5UK5XK4xkA8xpgDGOW+tn1bR0NZydQai1/fQK1tCmxFG3Z5ilWWMqSWcYkZznjOATjir1oDRaWccQxHGqDjO1QM47Zx3rfRRQC14k37QaXeSJkMIioIJBUuQm4EcgjdkfMV52FzeSAPHezqhHAaeXP381dHj1qrQ6WUUA+fIsZPsuC/3/Ux99U9o36CP7K5dVkljinE97wHR4tXlnjyq1V+fDrr/AKStl1XrMShE1Dgdt6I57Y+s8ZPp70wdHeI+oG8htbmdJjLIgBEC52lgGGUZAgC5bO1zn5dlOeUIpY9gMmrP8DtLgez+ltChuGmkxKyguoHwgKxGVG3jA9z71TS5cmRty6HT47oNHo4RjiT3y83wl+fUs+iiiu0+YCivjsACScADJJ9BSGutC/8ANuZJWt9MtmddyuV+lspZWcujbvKHog+uSOTjbQDRedS2cUSzSXcCxuCUcyriQL32c/Hj2XNa9D6rs7wlba6ilYd0VsNgYydpwxHI5xivOukG61q733EzNDG/mMhYlIwx4RELfCCF25A4xz85/XNGk0uU6lp7bChy8OPg2MQCMDHwe6+nBGMcWUW1ZVzSdF661qLQJuWPzD822qOR3YKxHy4OaRrzqPVmx5YsY+OQ3nPk/bhcU5RSx6haK8bsI5lVlYDDDsRww9x2II+2q+tNXHnNaz7YruPG+HdnuAwKN2ZSpDe4zyBVoKL6lMjkuUN/Tcl9MJDcTxKAwVfJhKsCB8WRIzj1XHB9cisNX6MWb4nvL44JOFuCo574CKAPs7CtPhXCY7N42YF0uZt2Dnlm3g/erq3PPIzTgxwOap3NF0K//wAgof6Xf/8A5b13XOn6ihjFleqwClWjvUDg+oYPGokyO2GJGPspjuI9p+XpWoVekyBZXq6a2u4ob6CVGlQJ5ibTbPKCSpjdiGDOCwMbcjCAA/WLnYX0cyB4nDqcjI9CCQQQeQQQQQcEEEGuO/0yC9iMVzCkqZztcZwcEBh6qcEjI55PvSPp8Umm6ikGBsk3FH433cIALhwB8c8BIYOeXjL8FiKzLFmUVjG4YAgggjII7EHsRWVAFFFFAFVr1x0TcRzfzhpD+Vcj9LCpVUmUA/q7drN7hjg9xgjmyqUvEvU3jtRbwrma9b6NGS20KzqcsSOeB7euKAivDHrG61AzC4a2V4mZDDEj7gRs+Mv5jLtJLKAByVyDxVhUs+H3SKaXaiFWLux3yMfWQqoIHA+EbeAf+dM1AFFFFAFU7/KC6rVYVsI2UvIQ0wByURSGVT7Etg49l+Yq4q8/IsV31cQRuQTNkEfrwQn39BJF9+KAtjw26UGmWSw7mZ3Pmy5IIErKgYLgfVGwe/rzW/r3qpNMtGuGXe2QkaZxukOcAn2ABJ+QNMVUH/KJ1USXNvbJLu8tSzxg/Vd8bc/Mr2B7A/PkCLTxT1pskFP7lOPlzW6HxJ1tjgyRL82iTH7gaiLKEpGqk5IHJ+fr++t9eXLWztpJH3WD9L6fbGWSUr7rj4dDLqLqi+vImhvUjuFxujKLt2S4KhsqVJIBPBBHyrVGuAABj5Cs6K58ueWStx7Gh8Mw6JyeK+ff/v3Oe8g3rt9M8jtuHPGR25x+FTui9W39tGkUU0UcSAAIkCZ4wOWI+I8csRk96iqKiGacFUWX1Phum1MlLLG2vz4eXQaovE26hZXuJ2aIMN6pHEGYewyvc/aPtHerpsLtZoklUELIoYBhg4YZGR6HmvLgsTd39raH6kjruGccbju599oOPnXpzVLtLW2ll2/BBEz7VA+rGpOAOB2XAFerptzhcndnwPjawR1Tx4YbVHj1ZXniRrssuoW2mwOPLJR7rYCzIgbJWTBwIyhBII7EZ4NV91l1DPrFwbCzSJbWGRjGIxtVkBC+Y3OCvOQFA4bsa16BrdwlrqWpu6tNcsLZecNvcFmKY5GxSuAP+VT3hn079Hg86RcSy88rgpH6Lk884BP3V1QjbPFnLahh6f0SKzhEcYxxlmPd29WP/rgV0G9U4wAyMuQ3cP34UAHdwpP2YxnJxHdV6tDDEFlnWLzCF9S2wnDkBTkYXOG7A4qIuDHKEcFm2ICyZYO2zG5WC4feu5ZVO3cDjGN3PRdcI5kr5Y5eGfUUfnT2AdMRndbhXBzERkqOT9Vt3HoB2HrxeMHT/lFNXt0UzwYEqt9V4iCu4453LuAznt9gFRHTsMkOowzSMJBuY+YkZGEdSmGxnIwQ4f3Ei5GADYl3bG8/nGzuBmM7PKUEBvKaJecg5/TJJgn2I5FYSVOzpg7VCN0Z1TBb35LAiLUliMUoPw+bGGUq2SCudyr274+ZFuSLkEV5s0m8s49NWC7cLIsrjCHMkUgY4cbTlSMd+341cHQfVQmQxSTpOEUFbkFcOP2HAPwyqCM9twOcDBASXdCLrhjQrhlwTyOxrnrdcxbT8jWmpRJkjkciuPrDp/6fbBFkMMqMJIZV7xyr9U/Zzg49DW6SZVOGZQfYkD/Gvja9bwAGa4hjUnAZ5VUZ74yTj0qJIlCj0tr91DKkdwY3iaRorggEPbXrHjIOAIZm+JWxgtLwQNoqU1zq94dSNiGgTzLPfA0274rtpDHGhKn6hxyAM9+aReo49+qymxmWaLUYhDJMjB44bj9TDIcB1EasATkb8+1QvnXWpahp15KiCSO5it3hXPmjyZA8krR7QVUbjuPZTjOM1QkubQuoizi1vNkN6MjYpOybA3b4S3LrtPOeQQw/VzTFSN4qaLG0Md7hhPZyRuroCW8vzE3rgd+Pi9cYPuaeI3DAEcgjIPyNAfarXxO/0roX/Xyf4wVZVLvXWgNeW35pmS4hbzbd1IGJlB25zxg5xz2zmgGKilDpPrhLhdl2BZ3QfabeZtrNkgIyb8Fw2cDjvkexM7qutx2+NyyvyQRDDJLtICnDeWrbOGBGcZzQElRXPp9/HOgkicOp9Qex9QR3Vh2KnkHvXRQGE77VYj0BP4CvPvgqxvNanu5Ixu2yykrnakkjAcc+zOBnNWz4qay1pplxIgyzL5YIYqV8z4NwI9V3ZH2UkfybbRhBeS8bXkRAMnO5FJORjGMSLjn37eoFx15j8X7dzrVywRiu6EbgpxkQwkjPbsR+NenKVtd6caWYslvayJLgyNMzh0bAQsqqhDHy1UYJX6o59oldcGmFwU053Xl1KBu9Vij7tk+y81Hya8WbbEoPGcucZ+QFXf054MWFs5eXddH9VZcBV7g/CvDd/XtioPx3WOKG2tbeOOIzy7nEabNyRjABK4BAL5wc8gEdq5Fo8cVb5PoMn6j1meajBKKbXC6+lu/oIsEm5QcYyM4NfZZAoyxAA9TWSjHFQ3U85VFAOMt245x8vtrzccN81Fdz7PV6j2XTSyy5cV8+n1JEX0ZOPMXPtkVm1ygGS64HzFWfB4NWM6rNKblJJFV5FDqAJGALcFCR8RPHpWf5DNN/1l1/eJ/5dd/sC958qv1Zk7418WK/gZpLXN7Lfsg8qJTFGx/1hx257iM8/wBerk6mgWSzuUdxGjwSq0h7IpRgW+4HP3V96f0OGygSC3QKigegy7YALsQBljgZNIHjr1U1tbLaRK3mXQILDHEfCsuO5Lbtv2E13RioqkfLZcsss3OfVu2Jfh30kdS0aaNJvJkivPNRz23CJBzjkcE8jscV16T4barMTnV12gfWiuZZOfQEDGPXnPpTd0x0DcQaK9qk3kXU26RmQnAZlwqMcZA2hQxUcc4z3KNZ+CeqQuHiu7aNx2eOaZWGeDysQPapszocvyKwyon0u/vJ5ADlt67eT+qHViB29ee/yqXsvDVIFxFdzuV5QXOyVVIAHoquBgDhWGCB9he6Km2Q0mVpD05fxSM1xFFcxYx/m7lZCCPi/Nygqwzg7N47HGc7TNfS5E1Wyj3MBJZSeYpzyyshBIJJyCTySTy3uacaROoLwR69pwxnzIJ0Hy7Nn/sfvo231Cil0E7rnoq5gvZrm10+C8iuWDbWTcYnx8fwk9nYltw+zjjKvp2h6tb3JuINKMe5SrRKDsOTnON2RzjAGAMV6UopbFIrDS9f6hnIU6ZbRr2LzMygcZzgSFjn3VTya7bnpfVrsYn1COzXHKWasTnIIPmMwb09CO+OasKvhOO9RZJVMXgZbMM3F7dSv6MCi/D6DDK5759fXtUzb+DulKVPkO23H1pXIbHuM4Ofan4GigIaw6TsYCjRWVujJja6wpvGOM78bs/POaUrNI7bqOaPyoybm1E6t5Y3pICUYB+4VlQkj3xx3zY1Vf1hcfReotNnLDbPEbcgqTj4mAPB9WlUfLn7gJiz8RLa4VopUmtJmicrHdRlNwAbO1j8JwBnuO/GcHEh4XuTpNkSST5IHJzwMgD7gAPurv1/pm3uyryLiaPmKdTh4mByCp7cHnBBB9Qa7dH01LaCOBCxWNcAsck+5J9ySTxxz6UB2UUUUAq9cWUDvaF7VJpzcIsb7irQgZYyAgEkLtB2n4SSua4r/wAPWl80Nqt9tm3B03x7SrAgrjZjGDj7KZNWuFikgkbOC3k5GMKZSu1mJI43oqceripOgI/RdFhtEZIU272LuSzMzucZZmYkknHvUhRRQCB46f6Im/rxf8YqJ/k5/wCj5/8A5pv+7ipi8YNNafSblU7oolPzWM72/wCyDSj/ACbrzNtdw7fqSq+7Pfeu3GMcY8rvnnPy5AuGitF/dCKKSVs7Y0ZzjvhQScfPAqnrLxZ1K9ybLT4QqYD+bIW5PbBzGOw5HPpRKw3RdFefvFNJ5b+WcpJJ5EghihWNv0ewMZNw/wB5iDwecDPHDHqHivfWkam60pckHLxz/B3A7BX2dwOW5qfsfGPSnjVnuHiYjmN4pCVPtlFZT9xqJRtUy+HK8c1kh1XT1KRN3df0Cb+w/wDBW7pvp2fUb+3hngmjiZjuO1lAUKWb4mXAJC4/CvUsUoZQynIYAg/I8isqzhgxwdxR26nxXV6mGzLO16JfRIKKKK1PPCqg8X4g+r6MrAMrTKCCMggzRAgj2xVv1WHivprHUNGuBjYt5FEfkzSIw/cjfhQFn0VyarqkVtG0s8ixooJJPsAScAcscA8AE0oDxe0jJH0s9hz5M2D34+pnjHt6j54AeqKwgnV1DIysp7MpBBxweRx3FZ0AVXHV/wD7waR/Un/4Gqx6pjU9SeXq+CNj8EA2IBns1u0hOCcZJfGRjgL7UBc9FFFAFVF4zmW7u7PTFYRxS4dpME4cl1XdyBgbT+Pyq3aUer+jHvZGdL17cPB5MirGrb03M3djkfXPb8aASPBmd/pc0AfyI7WMRNbpIXjnnLMHlG8nbzHnCAfvO65arXozwghsLpLn6Q8xjB2qUCgMRjdkE5wCePmPbmyqAKqPxb/0vov/AF6/99DVuVUHi1Mp1nRkBG5ZoyR6gNNHg/ftP4GgLfooooAooooDVcwCRdpzgkHj5EH/ABFbaKKA1Xc/lxu5Gdqlse+AT/ypb1PW5Hi02SFjELqeHeMKx8t4pJSnIxztAyOe+Kx8VbaSTSrsRymMiIsSP1kXl0PGcMoI4x+Gai7ydY7PQ2c4Xz7UZwTy1tKq9vdmA++gJ7qWeGeRNOkDn6THIzbWZQI0wCCyMGOWYDb2I3Z9jTvhYk2m689gzEq/mRt6BtiNJHJtBIyVHAzwHNOfVeqJZdQW09w+2GS1MS4ycOXwSQOw+Ic/KsvEno0tPBqtmpaWF0eZIvrzRqVO5OcFgoIx+sD8gCAsdVY1vUg8bj6JZhV5+ISuW3NgcYBXCnP7I75puijCqFUAKoAAAwAB2AHpSV4SzK1tPjv9IYkeoUqmP8DTxXTjSSOXK25BSd1x0Wt4PMh2JMMknH6XgYBIPB474NR3h/1FNNeXEUxLsRkNkAKI2K7QoUA53/W4PFWFU8SRXmDK16H1VbBpryzExji2rd2Umzds2uBKHPoJcAgLlc4Jwav/AEHVku7eK4iyElUMAwwR8j8weOKoe222OvKrcWt58EicbHSUFWDbuMCT4jjsKtPwzuRFayWsjhZLOV43UggIhdjF8TAbgUwQcnII965mqdHWnasdKKFORkcg+tFQSFJfiv1e+mWXmRBTNK/lpuI+HKsS+39bbgcdssufYuleb+sNTfVdcCIpeGCRU27uPLjceY55A5JPI5xtHNFyQ3RHado97rEn0u4nyuTh3AYZUj4RHkAL8hx396dd95axeRJZ2uoWZIYwpCkLIw9Qq8N8I+ZJwOPVnVQBgAAewr7XR+0qOf8AdlYq9JXa2kX846YT9BaRRe2ch3NbgHbvRiecAlu+SCuf926bS5SVEkjYMjqGVh2ZSMgj7QarbTJo7W+iYjZFdAwSgAlHlbaIcoBgE/Eu4jGOCe1OnTdwvlSQxj4raSSHyyCoRVJMS5I7eS0eGGeCO5zWElTo3jLcrObqjqNoZIbW2WOW8mYbYnfaEiGS8jkAkKApA4yT2BwRVZQR+d1i7RkMI+WOe222VG+0hjimbRdNNnJd61qoWOVuEjDB/Ih4UKCDhnOQvHtx9YilbwGsTNcXuoyLlxkLj6u+Qs8nw5zx8OP6x+6CwweIWuT3t6NFtCU3j/OZgu7bEy5IIIG0YIydwzkD1xXNp3Rd5ocLT218Z44wZJbTyyFm7gkEFipCY9OSvcDtz+GPXGnW1vI91MsV3NK7TbklZiAxCKW2nhV4Azx+NSGseMlukscVlEb15GC8FoxkkAAZQliScduPnWU5yUoqK69fIlFoWs4kRXGcMoYZ74IyP8a2UAY4FFakBVYdVddXFxdyaXpkbrcKwElwduEQYEhCt327hzwe+PQ1Z4qjOj+uodLu9RgvUZWa5kcSj4zkkAJgDtgZzu+WKAsfp3TtQsztuLv6esjgZMYjaEEHL53HcvA+HGcnIPfNe+JkRbqXTQqlji2OAM8CeQk8egAJPsAasjQOpDehJbSBnt2Yq8sxMRGMcohQ+aPc5UZGMnnCjo9zHddQz3TzKqQr9Ft1cqrSTL+kVAfiYKSxz3yy844rPHKUo3JUyWWpRRRWhAUUUUAUUUUBjLGGUqwyrAgg+oPBFKPXPST3eni3gfypYGWS38s7QGjDCNcnJHwkDIIwwB7cU4UUBVrajDqtv/NWoo0Oo7CFEsZ+KZUOJkZfhK7gxwCMgMORUTfdK6/p8CJZ36ywRqfhARCgGSf0gOR/9Wee1Wjr/TNremM3EW9om3RurujI3ydGDDkA9+4B9KkoLdURYxkqqhRuJYlQMcliS3Hckkn1oDz54RSs63Ll1O6TLIFAIY87hgYwckYA421YgpE6+05dD1JLi1gK208YD8ZUMZC0iJyNp2qpAJxycfJx03UYrhBJC4dD6j39iO4PyroxvijmyxadlQdDH/2wn9eb/gkq6a1rAoYuEUMe7bRk/f39Kxu7lYkZ5G2ooyWPoKtGO1FZy3Mrjxo/6J/93/8AlW7xnnjjuZYfiDSpby/CfhLhSh3g4/V5BGew+dMXVHTYvpLR9y+XExZ1IPxo2w4GP6gHPoc+mDr646dgnhnuHTMyQMVcuw+opI4BwT6DI9qznBttmkJpJIrfpXU2izImqSWkyghQySMjL8OFJTd374KEDb9lNGj+IurNI0Md9bTHIxJLsjDE4G1TKsZ78YI9/SknrHQGsLya2Y52N8LftIeUJ+ZUjPzzUNWJuetemby9bTmluvK+k7ZCpjZChxnYcqSv76qHwq0JoPpEkq7ZA3lY4ONuGbkH1JX8BS14X3hF0sTTyJGQWWNXYK8vwgAqOGyue/sParmrbHHuYZZdjGRwASewGT9gri0bWIbtDJA+9AxUnaw+IAHGGAPZhUP4kXrRWEu3GXxHz+y3DfuyPvrl8KrJ4rLLjHmSGRfmhVAD9+01pf8AKjLb/Gxk1mANEx+LKfnF2EhhInxIRjnIYCt8nVy2v8+TAB1hmhIKON2+SKKEgqe2107nvhh+rW6lLpyKCTVNQ064jAhvkjccsu6SIbwQRjOWLseeSv2is8q7muF9jr8aHuYNNtYI2ae2ZAJ52+NmZTGyMXJJG5s89uw9qXumvGGKwgEFvpgVASebkklj3JJj5Ndtz0HrunSRmxunuEXIQJJgKMfrRSnZg5OAN3bPFdP0zq39g/2LWsTcTLnqzS55d8ujbdx+MxXcg+07doBP3in3prUrNXie16cuw6gNHLsxxt4bexwcj1zzmuX6Z1b+wf7FrR9M6t/YP9i1oB//AMsbr/Yt5/ai/io/yxuv9i3n9qL+KkD6X1Z+wf7FrR9L6s/YP9i1oCx7Tqe7kJA0i5XHq8sK/wCL8/dWrUOjLeeRpZdMtnkc5ZjKcsffiPvSDbr1XMwjZhCrcGRltwFHvlAW/AV8m8M9ddizasuScnFxcDn7AgA+6gLns4NsSoEWIKu0JH2QDgBeBwB24qEt+lbG0tJIjGBbgtM/mszbSACX3McrjYDkHjGar2x8KdUKnztakRs8CN5nBXA5yzpg5zxg+nPPExa+EaMq/T9QurtVO4o0jLHkHg4LMR8OQcHPJwRQEr4day1xNfpHO1xaQyRrbzOdzElMyJvPLhWxhjknOSzZzTvSh4by2Xl3EenxotvFMFDozN5rGNHZiX+LIL7OSfq/cG+gCiiigCiiigCiiigCiiigOHW9Ihu4XgnQPG4wQfT2IPoR6EVRjdLano1xIltA93asQ+4A8qM8HH1H55ODnAPyr0DQRng8ipTohpPhlGJ4i2ZgM2W3AgGH9fJOOPQjHOc/vwKUoOrW1CcQ3LxwWrEl1ztyo5VS59cgdsZq6+oPCzTbvJMHkvgANbkR4AOfq4KE+mSp4+wYgfyEaf8A6+8/vIv/ACas8jZRY0jguOrrGFRm6jwOAEJc8D2XJ9O5rR0k8+r3K7rQfzX3Yyj9IycqAQefzqrleRgHPfFNekeD+mQFWMTzMrbg0z5zg5AKqFRh8ivPrmn1VAGAMD2FJZGxHGkLHU3h9YX8nm3EGZTjMiMyswAIAODg8HvjPA9qr678AULsY9QKISSqtBuKr6At5o3Y98CrpoqhoebPEHoaTRpba4tw0kSqm+TDACdcBt2Cdiv6DPqR6c2BomrR3USyxsCCBkAglGwCVPzGasLqLR0vLaW2l+pKpUnAJB7hhkEZBAI+Yrz9q/SGpaNOn0bzblGXeTFE5jJyQVdFJ9Mc8d+O1XhPaZ5IbixNR0+OdQsq7gGDD5MOxrpAqsNK8VW5+kQKfYw5GBx3DE/P1qTvPFK2CkxRSu/oGCqPxDE/urbfEweOQxR64JLz6PD8axqxnYDhGIGxd3vwc/h6GuHqjQFv7m2t4n2XfxMsgz+ajUbizbeQN4VV+bcetV90LqN6jSCztzcSSsokLI7gZJ2ksrDaSWbJbjjvwa9AdB9ILaBriZd17cYaZiciM9/KjPJVBnHc5wOcAAZudo1jjqViLd+FGqSO0j6vlmJJOZRyfkCAB8hwKnYOlteRQo1qMgDA3Qqx+9mQkn5k1ZdFZGxQ3VnX+r6TP9FlnguG2B/MMODhs8YUqOMe1Q35btT9rf8Auj/HVy9aeHdnqbI84kSRRjzISqsy/stuVgQPTjIqsNb8B7gSn6JcRND6eezK4PPB2IVPGOePsFARP5btT9rf+6P8dH5btT9rf+6P8dQkvhhqqkj6E5we6shB+w7ua79G8H9TnLbokt9uOZ3xuzntsDHjHrigO6Pxr1RiFVYCScACIkknsAN3Jpyj1fqlgCLKDBGRzEOD8jPkVNdA+FFvp7x3EjtLcqhB7eWrnuUG0NkDgEn1JwPSxKAq/S7rqaSQLLDawJ6yPsYD7o5WJP7vnXbqXQt7fOhv9S/Mqfit7WNkWRec5YvnJBIPB47YzVh0UBF9OdPW9hF5NtGI0zk8klmwBuJPJOBUpRRQBSX4j+IC6T5G63M3neZ2cLt2bPdTnO/91OlYSwq31lDY7ZAOPxoCmvy/x/0B/wC+H8FH5f4/6A/98P4KuL6HH/q0/sj/AMK5L/QbWfHnWsEu3OPMiRsZ74yOOwoCqPy/x/0B/wC+H8FH5f4/6A/98P4Ktmx0S2hUrDbQxqTkhIkUE9s4A78Vvk0+JgVaKMggggopBB7gjHIoCt7HxPXUo3itI5oplTzJB8JdolIMqQYJMkpXIXKr3zxioVusdTsRJc+Vcy2XmgGK/iMc8Y25+Fhwyd+ecbOQucl4uPC/TmmE6QtBIDkG3kaIKfdQhG0/ZimC40SOSS3lcuz24cJljg702MWHZztz3HqfegKotPGC3urmMzrNbwqjhkEg2sTgq5YFW3LtICgcls5G3BdNT0+6KefpupNztdY5ys0MoJOEEpBZdx4yrk9vcET+o9MWdwczWcEh27dzRIWC88BsZHc9jxmlmx6FnsZCdNvNkLNl7W5UyRAZJ+Aghk74+fck4FALMPjU9tJ5OoWDJIpIZoWHOBjcqvgMCwOCGxg8E+su/WsN08slvfShDGBF5VtK30WTLAyTKAVdW4I3jAC8c5JcNT6eiulgFxBAwjYlkKhlwUkXCkqCPicN2GMffS1eeENgZFlt2ntHU5DW8pHoBxu3Y7Z4xQCoPE3UrVA0kVtfw4H+cWrHAwMt5m39GxBBwyp68d8MPTfXEd6jvHcyW0rtv/OBJoogCIxG4U5jUkbst5RYvwxxgSmjaDewtGLlLO+CbtsxQRTIDjH6rK2cAH6vYctXXqnRkd0DIS1rc87Li2bZIiHA2llxvHHY+/BHegN1x1Q8O3zbWSRW3Hz7XEkQVV3Zckho8j0II9mNRT+K1jtjaMvKr4z5ewvHwCd0RcSkKMklFYDaeeKYLSzmEWydY5G5BkgYxs/qWxxsYlUzh+/qAKXLbw8tkaZikdwjhtyS28Syq/IDRzRorLnHsSThg2frANdl1BazZ8u5hYgAlRIu5d3YMudyk5xggHPFYtrDYlIt5SIpNhAA3uvGZEU/XUZ9Dk7XwCQAVDUOgpt5kgnz5kOx/pBZ54ycHMVwcuuCAwU8BlJGNxxCWemalElxHL5lxIYiomj/ADd1GiklGSQELcjcdzRmXdk4PfBAdH0m0vfzrWNpM4crIGZGePBOQxVWXzAeCm7AOfiNfJukdMDIg061MjgkIUjBCgZLEd9oYqpKhsF14quLPR9RMscsdxNKsB2ThFa2u5EXGCyscXCo3IOSWyy5yeG3p/qJblJreW4W6kX6sbqba5xuUiNlYKjk8ZIIUnAIwaAdLKC2t8RxpHBxgKFVNwXPb9oD78Z9M12w3COWCOrFThgpB2kgMAcdjtYHB9CD61TN9qctvckNOPKckSWesBsKGZAywzlZFYFGCn4iByxBH1ejVHls9kkIuLKMKcRoIZ7WbcwOQ25QcquxBJsYho1G3G0gW/BOrjcjKw91II/EVnVRdPx6lGJSIBaB5FMsUryMDHtVd6FR5q4ygIEzY+LhfXksuuNSXEk0JuY924pAHEiRgkNuVlG4BmdCpVSfLB3YwxAuiiq66Y60FzazXFhC0rR8Gx3Ivl4bhlGMjzF54LAEHAYghvp8XrXZMy29y/kBfNwgAViWBU7yCCNp7jn24oCxKKgpOrbVDiWURfAjEyYAXeMgMf1O4GWwCTgEkEDttdctpArJcRsrfVYOMN6cHsefagJCiiigCiiigCiiigCiiigCiiigCiiigCiiigCiiigCiiigCiiigCiiigCiiigPjIDgkAkduOx5HH3E/jUfrOg212FFzbxzbTld6gkfYe4qRooBSTowqdv0oy24IKW11Es6pwRgO58z9Y4O7IGB2FSOm9P/AEcAW5W3QN+hUFoyu5+cEghipU/DjDL+sM5nKKA4rPTxG5KELHtAWFFCopySzYHdmJ7+w7dycbvRLeVt7wRtJwfM2AOCMYIcfECMDkH0Fd9FAcUOj26SeatvEsmSfMEah8nOTuxnJycnPOTWTaZCZDKYl8w4+PHPGcc++DjPqOO1ddFAVr1n0FcS3H0m1aKbah2293JOw3EKrBfzm0B0BUg+5yeQUk+ltK+iRyslrLayBHc2wbzIHkwp3IRkjkbQoK45+E96d6KA4tKRtkZKLEDEn5hVA8t+7DI7gZxjA7H347aKKAKKKKAKKKKA/9k=">
            <a:hlinkClick r:id="rId2"/>
          </p:cNvPr>
          <p:cNvSpPr>
            <a:spLocks noChangeAspect="1" noChangeArrowheads="1"/>
          </p:cNvSpPr>
          <p:nvPr/>
        </p:nvSpPr>
        <p:spPr bwMode="auto">
          <a:xfrm>
            <a:off x="1581150" y="-1203325"/>
            <a:ext cx="3676650" cy="25146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4344" name="Picture 8" descr="http://4.bp.blogspot.com/-JFv7sv1-Rj4/Uas_UvSvM6I/AAAAAAAABWI/v9Ey9WQ1_Ws/s320/ambulancia1.gif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11824" y="3645025"/>
            <a:ext cx="4272136" cy="2910393"/>
          </a:xfrm>
          <a:prstGeom prst="rect">
            <a:avLst/>
          </a:prstGeom>
          <a:noFill/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025AEFD8-A5A9-2145-B5D4-DD55D05A0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Pergunta Surpresa! 300</a:t>
            </a:r>
          </a:p>
        </p:txBody>
      </p:sp>
    </p:spTree>
    <p:extLst>
      <p:ext uri="{BB962C8B-B14F-4D97-AF65-F5344CB8AC3E}">
        <p14:creationId xmlns:p14="http://schemas.microsoft.com/office/powerpoint/2010/main" val="4095318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E14938BC-B9CB-A140-9AB6-80D2073B8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0295" y="1396289"/>
            <a:ext cx="4668257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Pergunta</a:t>
            </a: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Surpresa</a:t>
            </a: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! 300</a:t>
            </a:r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2EEE8F11-3582-44B7-9869-F2D26D7DD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133221" cy="3548529"/>
          </a:xfrm>
          <a:custGeom>
            <a:avLst/>
            <a:gdLst>
              <a:gd name="connsiteX0" fmla="*/ 0 w 4133221"/>
              <a:gd name="connsiteY0" fmla="*/ 0 h 3548529"/>
              <a:gd name="connsiteX1" fmla="*/ 3798429 w 4133221"/>
              <a:gd name="connsiteY1" fmla="*/ 0 h 3548529"/>
              <a:gd name="connsiteX2" fmla="*/ 3850140 w 4133221"/>
              <a:gd name="connsiteY2" fmla="*/ 85119 h 3548529"/>
              <a:gd name="connsiteX3" fmla="*/ 4133221 w 4133221"/>
              <a:gd name="connsiteY3" fmla="*/ 1203093 h 3548529"/>
              <a:gd name="connsiteX4" fmla="*/ 1787785 w 4133221"/>
              <a:gd name="connsiteY4" fmla="*/ 3548529 h 3548529"/>
              <a:gd name="connsiteX5" fmla="*/ 129311 w 4133221"/>
              <a:gd name="connsiteY5" fmla="*/ 2861567 h 3548529"/>
              <a:gd name="connsiteX6" fmla="*/ 0 w 4133221"/>
              <a:gd name="connsiteY6" fmla="*/ 2719289 h 3548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33221" h="3548529">
                <a:moveTo>
                  <a:pt x="0" y="0"/>
                </a:moveTo>
                <a:lnTo>
                  <a:pt x="3798429" y="0"/>
                </a:lnTo>
                <a:lnTo>
                  <a:pt x="3850140" y="85119"/>
                </a:lnTo>
                <a:cubicBezTo>
                  <a:pt x="4030674" y="417451"/>
                  <a:pt x="4133221" y="798296"/>
                  <a:pt x="4133221" y="1203093"/>
                </a:cubicBezTo>
                <a:cubicBezTo>
                  <a:pt x="4133221" y="2498442"/>
                  <a:pt x="3083134" y="3548529"/>
                  <a:pt x="1787785" y="3548529"/>
                </a:cubicBezTo>
                <a:cubicBezTo>
                  <a:pt x="1140111" y="3548529"/>
                  <a:pt x="553752" y="3286007"/>
                  <a:pt x="129311" y="2861567"/>
                </a:cubicBezTo>
                <a:lnTo>
                  <a:pt x="0" y="2719289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2141F1CC-6A53-4BCF-9127-AABB52E24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1" y="3842187"/>
            <a:ext cx="3321156" cy="3015812"/>
          </a:xfrm>
          <a:custGeom>
            <a:avLst/>
            <a:gdLst>
              <a:gd name="connsiteX0" fmla="*/ 1359768 w 3321156"/>
              <a:gd name="connsiteY0" fmla="*/ 0 h 3015812"/>
              <a:gd name="connsiteX1" fmla="*/ 3321156 w 3321156"/>
              <a:gd name="connsiteY1" fmla="*/ 1961388 h 3015812"/>
              <a:gd name="connsiteX2" fmla="*/ 3084427 w 3321156"/>
              <a:gd name="connsiteY2" fmla="*/ 2896302 h 3015812"/>
              <a:gd name="connsiteX3" fmla="*/ 3011823 w 3321156"/>
              <a:gd name="connsiteY3" fmla="*/ 3015812 h 3015812"/>
              <a:gd name="connsiteX4" fmla="*/ 0 w 3321156"/>
              <a:gd name="connsiteY4" fmla="*/ 3015812 h 3015812"/>
              <a:gd name="connsiteX5" fmla="*/ 0 w 3321156"/>
              <a:gd name="connsiteY5" fmla="*/ 549808 h 3015812"/>
              <a:gd name="connsiteX6" fmla="*/ 112143 w 3321156"/>
              <a:gd name="connsiteY6" fmla="*/ 447886 h 3015812"/>
              <a:gd name="connsiteX7" fmla="*/ 1359768 w 3321156"/>
              <a:gd name="connsiteY7" fmla="*/ 0 h 301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156" h="3015812">
                <a:moveTo>
                  <a:pt x="1359768" y="0"/>
                </a:moveTo>
                <a:cubicBezTo>
                  <a:pt x="2443013" y="0"/>
                  <a:pt x="3321156" y="878143"/>
                  <a:pt x="3321156" y="1961388"/>
                </a:cubicBezTo>
                <a:cubicBezTo>
                  <a:pt x="3321156" y="2299902"/>
                  <a:pt x="3235400" y="2618387"/>
                  <a:pt x="3084427" y="2896302"/>
                </a:cubicBezTo>
                <a:lnTo>
                  <a:pt x="3011823" y="3015812"/>
                </a:lnTo>
                <a:lnTo>
                  <a:pt x="0" y="3015812"/>
                </a:lnTo>
                <a:lnTo>
                  <a:pt x="0" y="549808"/>
                </a:lnTo>
                <a:lnTo>
                  <a:pt x="112143" y="447886"/>
                </a:lnTo>
                <a:cubicBezTo>
                  <a:pt x="451187" y="168082"/>
                  <a:pt x="885848" y="0"/>
                  <a:pt x="135976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561B2B49-7142-4CA8-A929-4671548E6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4530" y="2496668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414" name="Picture 6" descr="https://encrypted-tbn1.gstatic.com/images?q=tbn:ANd9GcRX0yURkDaYEq2BwkWcKIkcoVnsR35hQJnXS9gQpXPAW34ZGtAu"/>
          <p:cNvPicPr>
            <a:picLocks noChangeAspect="1" noChangeArrowheads="1"/>
          </p:cNvPicPr>
          <p:nvPr/>
        </p:nvPicPr>
        <p:blipFill rotWithShape="1">
          <a:blip r:embed="rId2" cstate="print"/>
          <a:srcRect t="31159" r="2" b="2901"/>
          <a:stretch/>
        </p:blipFill>
        <p:spPr bwMode="auto">
          <a:xfrm>
            <a:off x="3559122" y="2661260"/>
            <a:ext cx="2788920" cy="2788920"/>
          </a:xfrm>
          <a:custGeom>
            <a:avLst/>
            <a:gdLst/>
            <a:ahLst/>
            <a:cxnLst/>
            <a:rect l="l" t="t" r="r" b="b"/>
            <a:pathLst>
              <a:path w="2880360" h="2880360">
                <a:moveTo>
                  <a:pt x="1440180" y="0"/>
                </a:moveTo>
                <a:cubicBezTo>
                  <a:pt x="2235569" y="0"/>
                  <a:pt x="2880360" y="644791"/>
                  <a:pt x="2880360" y="1440180"/>
                </a:cubicBezTo>
                <a:cubicBezTo>
                  <a:pt x="2880360" y="2235569"/>
                  <a:pt x="2235569" y="2880360"/>
                  <a:pt x="1440180" y="2880360"/>
                </a:cubicBezTo>
                <a:cubicBezTo>
                  <a:pt x="644791" y="2880360"/>
                  <a:pt x="0" y="2235569"/>
                  <a:pt x="0" y="1440180"/>
                </a:cubicBezTo>
                <a:cubicBezTo>
                  <a:pt x="0" y="644791"/>
                  <a:pt x="644791" y="0"/>
                  <a:pt x="1440180" y="0"/>
                </a:cubicBezTo>
                <a:close/>
              </a:path>
            </a:pathLst>
          </a:custGeom>
          <a:solidFill>
            <a:srgbClr val="FFFFFF">
              <a:shade val="85000"/>
            </a:srgbClr>
          </a:solidFill>
        </p:spPr>
      </p:pic>
      <p:pic>
        <p:nvPicPr>
          <p:cNvPr id="17424" name="Picture 16" descr="https://encrypted-tbn2.gstatic.com/images?q=tbn:ANd9GcT-7JhB0M_aYUeMOZt7W34FdLtIfk0tFFR0AaTfY-8hGD8x53-V">
            <a:hlinkClick r:id="rId3"/>
          </p:cNvPr>
          <p:cNvPicPr>
            <a:picLocks noChangeAspect="1" noChangeArrowheads="1"/>
          </p:cNvPicPr>
          <p:nvPr/>
        </p:nvPicPr>
        <p:blipFill rotWithShape="1">
          <a:blip r:embed="rId4" cstate="print"/>
          <a:srcRect l="11699" r="-1" b="-1"/>
          <a:stretch/>
        </p:blipFill>
        <p:spPr bwMode="auto">
          <a:xfrm>
            <a:off x="20" y="10"/>
            <a:ext cx="3967953" cy="3383270"/>
          </a:xfrm>
          <a:custGeom>
            <a:avLst/>
            <a:gdLst/>
            <a:ahLst/>
            <a:cxnLst/>
            <a:rect l="l" t="t" r="r" b="b"/>
            <a:pathLst>
              <a:path w="3967973" h="3383280">
                <a:moveTo>
                  <a:pt x="0" y="0"/>
                </a:moveTo>
                <a:lnTo>
                  <a:pt x="3605273" y="0"/>
                </a:lnTo>
                <a:lnTo>
                  <a:pt x="3704836" y="163887"/>
                </a:lnTo>
                <a:cubicBezTo>
                  <a:pt x="3872651" y="472804"/>
                  <a:pt x="3967973" y="826817"/>
                  <a:pt x="3967973" y="1203093"/>
                </a:cubicBezTo>
                <a:cubicBezTo>
                  <a:pt x="3967973" y="2407177"/>
                  <a:pt x="2991870" y="3383280"/>
                  <a:pt x="1787786" y="3383280"/>
                </a:cubicBezTo>
                <a:cubicBezTo>
                  <a:pt x="1110489" y="3383280"/>
                  <a:pt x="505326" y="3074435"/>
                  <a:pt x="105448" y="2589894"/>
                </a:cubicBezTo>
                <a:lnTo>
                  <a:pt x="0" y="2448881"/>
                </a:lnTo>
                <a:close/>
              </a:path>
            </a:pathLst>
          </a:custGeom>
          <a:noFill/>
        </p:spPr>
      </p:pic>
      <p:pic>
        <p:nvPicPr>
          <p:cNvPr id="17412" name="Picture 4" descr="https://encrypted-tbn0.gstatic.com/images?q=tbn:ANd9GcSSrCPzU71VXZErMB2dcSJOpqOPduesjbicClpn8NZBeGcfEi3I_A"/>
          <p:cNvPicPr>
            <a:picLocks noChangeAspect="1" noChangeArrowheads="1"/>
          </p:cNvPicPr>
          <p:nvPr/>
        </p:nvPicPr>
        <p:blipFill rotWithShape="1">
          <a:blip r:embed="rId5" cstate="print"/>
          <a:srcRect l="23842" r="2509" b="1"/>
          <a:stretch/>
        </p:blipFill>
        <p:spPr bwMode="auto">
          <a:xfrm>
            <a:off x="4825" y="4007260"/>
            <a:ext cx="3155071" cy="2850749"/>
          </a:xfrm>
          <a:custGeom>
            <a:avLst/>
            <a:gdLst/>
            <a:ahLst/>
            <a:cxnLst/>
            <a:rect l="l" t="t" r="r" b="b"/>
            <a:pathLst>
              <a:path w="3155071" h="2850749">
                <a:moveTo>
                  <a:pt x="1358746" y="0"/>
                </a:moveTo>
                <a:cubicBezTo>
                  <a:pt x="2350829" y="0"/>
                  <a:pt x="3155071" y="804242"/>
                  <a:pt x="3155071" y="1796325"/>
                </a:cubicBezTo>
                <a:cubicBezTo>
                  <a:pt x="3155071" y="2168356"/>
                  <a:pt x="3041975" y="2513972"/>
                  <a:pt x="2848287" y="2800668"/>
                </a:cubicBezTo>
                <a:lnTo>
                  <a:pt x="2810837" y="2850749"/>
                </a:lnTo>
                <a:lnTo>
                  <a:pt x="0" y="2850749"/>
                </a:lnTo>
                <a:lnTo>
                  <a:pt x="0" y="623564"/>
                </a:lnTo>
                <a:lnTo>
                  <a:pt x="88552" y="526132"/>
                </a:lnTo>
                <a:cubicBezTo>
                  <a:pt x="413623" y="201061"/>
                  <a:pt x="862705" y="0"/>
                  <a:pt x="1358746" y="0"/>
                </a:cubicBezTo>
                <a:close/>
              </a:path>
            </a:pathLst>
          </a:custGeom>
          <a:noFill/>
        </p:spPr>
      </p:pic>
      <p:sp>
        <p:nvSpPr>
          <p:cNvPr id="6" name="CaixaDeTexto 5"/>
          <p:cNvSpPr txBox="1"/>
          <p:nvPr/>
        </p:nvSpPr>
        <p:spPr>
          <a:xfrm>
            <a:off x="6677226" y="2661260"/>
            <a:ext cx="5273474" cy="384114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dirty="0" err="1"/>
              <a:t>primeira</a:t>
            </a:r>
            <a:r>
              <a:rPr lang="en-US" dirty="0"/>
              <a:t> </a:t>
            </a:r>
            <a:r>
              <a:rPr lang="en-US" dirty="0" err="1"/>
              <a:t>ambulância</a:t>
            </a:r>
            <a:r>
              <a:rPr lang="en-US" dirty="0"/>
              <a:t>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desenvovida</a:t>
            </a:r>
            <a:r>
              <a:rPr lang="en-US" dirty="0"/>
              <a:t> por Le Baron Dominique </a:t>
            </a:r>
            <a:r>
              <a:rPr lang="en-US" dirty="0" err="1"/>
              <a:t>Larrey</a:t>
            </a:r>
            <a:r>
              <a:rPr lang="en-US" dirty="0"/>
              <a:t>, </a:t>
            </a:r>
            <a:r>
              <a:rPr lang="en-US" dirty="0" err="1"/>
              <a:t>cirurgião</a:t>
            </a:r>
            <a:r>
              <a:rPr lang="en-US" dirty="0"/>
              <a:t> do </a:t>
            </a:r>
            <a:r>
              <a:rPr lang="en-US" dirty="0" err="1"/>
              <a:t>exécito</a:t>
            </a:r>
            <a:r>
              <a:rPr lang="en-US" dirty="0"/>
              <a:t> de </a:t>
            </a:r>
            <a:r>
              <a:rPr lang="en-US" dirty="0" err="1"/>
              <a:t>Napoleão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1780, </a:t>
            </a:r>
            <a:r>
              <a:rPr lang="en-US" dirty="0" err="1"/>
              <a:t>portanto</a:t>
            </a:r>
            <a:r>
              <a:rPr lang="en-US" dirty="0"/>
              <a:t> </a:t>
            </a:r>
            <a:r>
              <a:rPr lang="en-US" dirty="0" err="1"/>
              <a:t>frânces</a:t>
            </a:r>
            <a:r>
              <a:rPr lang="en-US" dirty="0"/>
              <a:t>. </a:t>
            </a:r>
            <a:r>
              <a:rPr lang="en-US" dirty="0" err="1"/>
              <a:t>Seu</a:t>
            </a:r>
            <a:r>
              <a:rPr lang="en-US" dirty="0"/>
              <a:t> </a:t>
            </a:r>
            <a:r>
              <a:rPr lang="en-US" dirty="0" err="1"/>
              <a:t>objetivo</a:t>
            </a:r>
            <a:r>
              <a:rPr lang="en-US" dirty="0"/>
              <a:t> era </a:t>
            </a:r>
            <a:r>
              <a:rPr lang="en-US" dirty="0" err="1"/>
              <a:t>prestar</a:t>
            </a:r>
            <a:r>
              <a:rPr lang="en-US" dirty="0"/>
              <a:t> </a:t>
            </a:r>
            <a:r>
              <a:rPr lang="en-US" dirty="0" err="1"/>
              <a:t>atendimento</a:t>
            </a:r>
            <a:r>
              <a:rPr lang="en-US" dirty="0"/>
              <a:t> e remover </a:t>
            </a:r>
            <a:r>
              <a:rPr lang="en-US" dirty="0" err="1"/>
              <a:t>vítimas</a:t>
            </a:r>
            <a:r>
              <a:rPr lang="en-US" dirty="0"/>
              <a:t> do Campo de </a:t>
            </a:r>
            <a:r>
              <a:rPr lang="en-US" dirty="0" err="1"/>
              <a:t>batalha</a:t>
            </a:r>
            <a:r>
              <a:rPr lang="en-US" dirty="0"/>
              <a:t>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Em</a:t>
            </a:r>
            <a:r>
              <a:rPr lang="en-US" dirty="0"/>
              <a:t> 1900 </a:t>
            </a:r>
            <a:r>
              <a:rPr lang="en-US" dirty="0" err="1"/>
              <a:t>surgiram</a:t>
            </a:r>
            <a:r>
              <a:rPr lang="en-US" dirty="0"/>
              <a:t> as </a:t>
            </a:r>
            <a:r>
              <a:rPr lang="en-US" dirty="0" err="1"/>
              <a:t>ambulâncias</a:t>
            </a:r>
            <a:r>
              <a:rPr lang="en-US" dirty="0"/>
              <a:t> </a:t>
            </a:r>
            <a:r>
              <a:rPr lang="en-US" dirty="0" err="1"/>
              <a:t>motorizadas</a:t>
            </a:r>
            <a:r>
              <a:rPr lang="en-US" dirty="0"/>
              <a:t> e </a:t>
            </a:r>
            <a:r>
              <a:rPr lang="en-US" dirty="0" err="1"/>
              <a:t>já</a:t>
            </a:r>
            <a:r>
              <a:rPr lang="en-US" dirty="0"/>
              <a:t> se </a:t>
            </a:r>
            <a:r>
              <a:rPr lang="en-US" dirty="0" err="1"/>
              <a:t>organizava</a:t>
            </a:r>
            <a:r>
              <a:rPr lang="en-US" dirty="0"/>
              <a:t> um </a:t>
            </a:r>
            <a:r>
              <a:rPr lang="en-US" i="1" dirty="0" err="1"/>
              <a:t>rudimentar</a:t>
            </a:r>
            <a:r>
              <a:rPr lang="en-US" dirty="0"/>
              <a:t> </a:t>
            </a:r>
            <a:r>
              <a:rPr lang="en-US" dirty="0" err="1"/>
              <a:t>atendimento</a:t>
            </a:r>
            <a:r>
              <a:rPr lang="en-US" dirty="0"/>
              <a:t> </a:t>
            </a:r>
            <a:r>
              <a:rPr lang="en-US" dirty="0" err="1"/>
              <a:t>pré</a:t>
            </a:r>
            <a:r>
              <a:rPr lang="en-US" dirty="0"/>
              <a:t> </a:t>
            </a:r>
            <a:r>
              <a:rPr lang="en-US" dirty="0" err="1"/>
              <a:t>hospitalar</a:t>
            </a:r>
            <a:r>
              <a:rPr lang="en-US" dirty="0"/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Com as Grandes </a:t>
            </a:r>
            <a:r>
              <a:rPr lang="en-US" dirty="0" err="1"/>
              <a:t>Guerras</a:t>
            </a:r>
            <a:r>
              <a:rPr lang="en-US" dirty="0"/>
              <a:t> e a Guerra do </a:t>
            </a:r>
            <a:r>
              <a:rPr lang="en-US" dirty="0" err="1"/>
              <a:t>Vietnã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serviços</a:t>
            </a:r>
            <a:r>
              <a:rPr lang="en-US" dirty="0"/>
              <a:t> de </a:t>
            </a:r>
            <a:r>
              <a:rPr lang="en-US" dirty="0" err="1"/>
              <a:t>remoção</a:t>
            </a:r>
            <a:r>
              <a:rPr lang="en-US" dirty="0"/>
              <a:t> se </a:t>
            </a:r>
            <a:r>
              <a:rPr lang="en-US" dirty="0" err="1"/>
              <a:t>desenvolveram</a:t>
            </a:r>
            <a:r>
              <a:rPr lang="en-US" dirty="0"/>
              <a:t> </a:t>
            </a:r>
            <a:r>
              <a:rPr lang="en-US" dirty="0" err="1"/>
              <a:t>utilizando</a:t>
            </a:r>
            <a:r>
              <a:rPr lang="en-US" dirty="0"/>
              <a:t> </a:t>
            </a:r>
            <a:r>
              <a:rPr lang="en-US" dirty="0" err="1"/>
              <a:t>aviões</a:t>
            </a:r>
            <a:r>
              <a:rPr lang="en-US" dirty="0"/>
              <a:t> e </a:t>
            </a:r>
            <a:r>
              <a:rPr lang="en-US" dirty="0" err="1"/>
              <a:t>helicópteros</a:t>
            </a:r>
            <a:r>
              <a:rPr lang="en-US" dirty="0"/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Hoje</a:t>
            </a:r>
            <a:r>
              <a:rPr lang="en-US" dirty="0"/>
              <a:t> as </a:t>
            </a:r>
            <a:r>
              <a:rPr lang="en-US" dirty="0" err="1"/>
              <a:t>ambulâncias</a:t>
            </a:r>
            <a:r>
              <a:rPr lang="en-US" dirty="0"/>
              <a:t> </a:t>
            </a:r>
            <a:r>
              <a:rPr lang="en-US" dirty="0" err="1"/>
              <a:t>dispõem</a:t>
            </a:r>
            <a:r>
              <a:rPr lang="en-US" dirty="0"/>
              <a:t> de </a:t>
            </a:r>
            <a:r>
              <a:rPr lang="en-US" dirty="0" err="1"/>
              <a:t>servição</a:t>
            </a:r>
            <a:r>
              <a:rPr lang="en-US" dirty="0"/>
              <a:t> de GPS, Wireless e </a:t>
            </a:r>
            <a:r>
              <a:rPr lang="en-US" dirty="0" err="1"/>
              <a:t>simulam</a:t>
            </a:r>
            <a:r>
              <a:rPr lang="en-US" dirty="0"/>
              <a:t> </a:t>
            </a:r>
            <a:r>
              <a:rPr lang="en-US" dirty="0" err="1"/>
              <a:t>verdadeiras</a:t>
            </a:r>
            <a:r>
              <a:rPr lang="en-US" dirty="0"/>
              <a:t> UTIs </a:t>
            </a:r>
          </a:p>
        </p:txBody>
      </p:sp>
      <p:sp>
        <p:nvSpPr>
          <p:cNvPr id="17416" name="AutoShape 8" descr="data:image/jpeg;base64,/9j/4AAQSkZJRgABAQAAAQABAAD/2wCEAAkGBhQSERQUExQVFBUVGRoaGRgYGBoaGBgdGhoaFxgYGBgXHCYeGholGRcYHy8gJicpLCwsFx8xNTAqNSYrLCkBCQoKDgwOGg8PGiwkHyQsLCwtLCwsLCwsLCwpLCwsLCwsLCwsLCwsLCwsLCwsLCwsLCwsLCwsLCwsLCwsLCwsLP/AABEIALoBEAMBIgACEQEDEQH/xAAbAAACAwEBAQAAAAAAAAAAAAAEBQIDBgEAB//EADoQAAECBAQDBgYBBAICAwEAAAECEQADITEEEkFRBWFxIoGRobHwBhMywdHhQhQjUvEVgmJykqKyM//EABoBAAMBAQEBAAAAAAAAAAAAAAIDBAEABQb/xAAmEQACAgICAgICAwEBAAAAAAAAAQIRAxIhMRNBBFEiYTJxobGR/9oADAMBAAIRAxEAPwAhcxnMZTG/EpBUhJALvU87PpDLjGOUCUpI37rxmZ3DMys/MeH6iPzJSobraC08Xn/5AkvZ3cGwo3OGGGxy1g5l5WH8qF7EDTRxAZlZETAsJJT9Jp/G2nM05wTgAFza0o4Oj1ch/KJ5/LbuukUx+NS57KcXjlsSF5wNUk0FNCHAp7eEox6u12rv18esaTEAynATUMai4IYse4/qMxicIULVsSW5cuR5R0crmbLHqdlcUWlmUR4HrflBcjipZyouDQ2hViJjQRKFAaHrDlJ0TZP0MpnHZj0Lbanxj0niCzfTnCtSQNYKkOkZg23KMlJpcAJDVWOKQXJtFa+JqKTtuze9YB/lXcfuJrmaWaE7T+zXqF/1pJALU5Cvv7ReonR4VCYxgzD4kkwucpHRouRPY1Y7xGdjB36naKJ66lu+B0zA4pTSl4Xux8YWXzMa9lecSE4l6v1iBQFGgYC1IkiXztHeUZ49SyVOJ5NpvBIWo0e/eYBSrvguUsjWO8khcqCkzWEel4kwsxnEQgkMVEVIsw5nSKMH8RIVRQKTzqPEQ+KyNWiaVDtGM0jqsfWloDq9BBAkC5he8jKSCMPOfmelhy1ixOIqQ4HUQEqZt0eOByWJPvnG7OzQ8YxjHZmP1HusDKQGgLiEwlORNCrV2bWnhHbNBxhs6RdP48kPUMaU1aF2K48EozPmrQA+6Qsx/BZstShMlKSAwBII7w94Bk4FU2YmWkZiTQanYCKYQUvZ04uIyl/F4Ku0ghOrF2/MaeQoLSlSTQinvSMX/wAAQFAhSFgiikkBi1X0Yn3o0kSZ2GAClDLVk3B6PzjskIP+DMht9D2e6aAu8U4SerMA5hJ/yMwH6q3y6DwtB+C4tLAZaCk/5O7d0J0mg9Q7ihSZilCx8gf2YR43iKkpOmgf1h0tINWcnqzxmuLKdZT0H5/EHjhtKzZVGJOZxIhHaBcjSg5kjnBHCMaR/wD1LIUbhwUiz+kGS8Clb5hYv0b3aE2ImqUqdTKEhgO7XnrG6xkqSG7yUrbNfgsYMoZQIBCn3blsR6wDNxPzRNISTqdhYBz3RluHqWoJQFqAevdWPYvjiglUuWSlKqKb+XJ/8eWvcIXH4dT7GT+YnDr9DfE8ESUhSZ0vMQ/ynVmA6kZQdWJgSQGJSQzUL3pvtCjBz8hKmejDQORqxdgPtBKeIBagQG3Dv4d0VOLXBEmpdjSaB7aCZc8BAb3yhfMm0tHZZKRuInkriPSVhyi6hESYjLnEQQqXreF3QDxspXJN4tkKYhxHJ62iyXMBd6a9YGTeoxYlZwDtU/UemOS5Apy/UXTlhgUmjkHenXSOGYGhH7KYpJFcpTuHAgiatIAF/XxiMvDAgnNFK5O1oONXRPkT7s8iYAX01iGIxwRVzX3XvIguVw1RHZSVAXYEt4CkEYD4d+bPlCY4QTY0KgkFRAcjl3c4dFLbnon5ZPgPwacQZajMIE5CiSaBLAKLAFzRSPAxLj/wxgZcs/KWorSClSiWLkO5SwA/EaTh3xlh5ZVJITKmIKkoYDKQolSSk/xdLAi1AemV4/ijiF/JSlAyE9qz5iFKLJ1YM+1YolKSaQ+MIOLdAmBUTLRmvlD9WD+cGpQfGJycOAN+n5jomt3RLJ2+Bax0rZz5bM8VGaXp0ipSyal2i+RL7Ner/aM6McW1fRNwliqgvyhf8QrGVyFJUC4ukh9aiohlKxvy80xQCsgoCBdw1Lb98LOOYszUmbNU5a3MlwByaDgrkg4RioOUhgPiE4iQFCUVEZUlSz2QTQkW10J1EJ+IYES1BYIzoKSCmgejjur4Q8+EvhxOIw07IrLNVLC0S3oWWQMz3HYbkSDCIYGZNmKQoFHy3zhiCk1BfN/L8w5Y9ZbLoY8ilHWXLHXCOLy58rNPyrPzFMT9STtU1SXDaC0K+KzM8whNQnsoHMn8nyhXj8QAyEJGQedqDxvrEpCnIY1d71pz7vOD8Tu0LWTimGTOEmWKsD3ne5sa7PCqZiC+h6RLH4xSjUv0AD+ADwCFQ/Hia/kTzzX/ABNyFFBY0bR/fOM/jJIzpUf5K35/6hx8RTAyyDV6ekIU4pJWhwwFSdfzeFQWqdBy5asP4ziyhH9u5UP9dKecCmeZqHykFq6v0/EexU1Ex6lyXFCGPL3qYs4diggZDQk09IXVQ65Htp5O+ADKESphS9WTsRuD3CEIR76w6442bsmv8vJvD7wDKlhHbVp9PM7nkPxFcHxZFPuinGjKyf8AEMet1edO6IYUOoNT9VjhOYnnDzgHw8qapzmSNCEEi+p0EFJqEeTYpylSDRKeWkte+8dw4DMYKRhGBCqsWPUQOpBB5RCWo5Ol1YU/V4uTN+9/xFampfrEVprfpCWrG8UWBZNCRS0dnVS0DBUTViA1X+8FowdkTkqyhmG8WyVCraaPAKcWCaPBKkg1A79YCUUamwkTFE084LlkqoSPfSApKHD1978oN4cnNNQl6lSel4wDW+GHYvj39OUIFUJ+sXJds2XQN5kVpSEvFMWSSXL5nSQTSrpyl6Dba2kVcaRbLc8r6xTIBKMiwXS5QdGf6euseisajTRE5XaA+IYj56klbPVzZxVVcvPbpAaFkEvR+6NLg/hKaohSimWnsqzFQJGZ8pYPtYtDSV8CKxCETp08IBHZSlLlncC4a/ODc4R4N0nJWYtONIsTSHPD8XPmDsS1LG4QVeYhph/gJObtTQUmoL5WSGB3ClcgXpaNRKVKlSghCUpSU5mAdX8XrU5nUB3GE5MsH6sZjxT+zKYhSpIT8wJSSHAcH/8AJLfuCk4xKk0FDZvOAZ+C+aA7JAJI77+f2gnBSglkgdYmlo1a7KPFO2m+Dgk5gQaj2b6WgHiuDAlBKruk30tXaG0+bmNB7EV4iU6W3dz94CDppi5Y3VCPB8emSZ0pQf8Aty/lgjUdpqWLZh1yiNp8QY1CMqJyglU0DOUv/iHqHIA+kd8YOfhFFZADkHr0teD+K/MnqC10OUA9qgYML+PUmL5xi2uREN6bSOcS4SgF5cwLSBuCwFWcdIWLmhIPl4B4vCQkfUAT/j+doV4gmg5ezDIxd02BKarhFUxe0dQh6CsQmSyL9Yuwk0pUDDH1wKXfJpeJKJzA99fHzijhnwnNxC05AySWzkMkFnYqs8S4tNaaWFDGwweBR8tBBPaqQQGygAhSQTVsxD7lTax5s5SguD0IxUnTPn87ALV/bQklVw3LntDDD8Gl4daRi5MwlVczkBIP+I1alXNY1HxBNkpZaQHP1UoXFCQ3KE/FPiEqwhStTqCwZAusJ7OZzcJodXqkaULFkc10DmxqHNij4q+Hk4VXZJVKmpzIOp6nRjCRvnBgWCAw/e5v4w2xPG1YjBmSsAqknMk1cAkJYEO97Eau94V8GopQ/wAh6ezFFNRb9oRFJuizB8CJOpPIPTlURscBjEolBJASEhi9C/JOX7wt4SLn/H70Ig9U5hmLjdtmr5RBlyuctWeljwrHDeLKVKzKWtx2y7eAvq7CK5kqLsXIAIWkABX1jTcKb1iHzgpLA1EEpWrQEo6umBGW9GjqMOlv2YlMUW5x35xIg0gLBMSgAMl4rRhnDkvByUB7eUeWgDl3RzkZr7A/6Nq3grDoibUakWYdIrSFy/Y1HMgYtaCeGBlO3+29YJ4fgDNmJQNTU7DWC56lSUZVEJuxTprrXfygOzJfixVxBKgRlQpRZqCz6cv1CfEY1Qors/8AsWhlKmzFzAlFWIJruWNNI7x3BpCkFnvp3g+cW4srtQZLlgqckD4jj0wy0pyEkJYmgTQ0L+7wRw74nCJdVzlzK/LlDL8lL0SFk1WNbcqXhRPkDQB+TARPhHC5k2Y8tGYJUjMSeyLkAnR8qvCH+KMUxPlnKkfSMTgjKkywlv6udlmMSFIQFApFFBiaCup8YRfEM2fhpwXNlpZvoCQyiWsEM1Q92tQRs8NgUTDhcQps0pK5R/6KUUWGxMIvifjUxlKXKIRmypLjtFnJykOAN9YjlJLpFkYN9sz0vjgxCgoDKpg6WNCKXNTpcvBQlg1Ygws4TMRkdRAUVE2YhySE1uYfYdiG8iPGhiXJKpNlmKP4pAUuXvfy/wBxcMONfdYNCAb9IgnDavC3NBaAvD8WMOpS7LNaCtMoAB0DO/dGc4pjgtcwFg6jarVenJ/KNNOw3aJyvtyjM8UlD5hp9LeQEXfHkpSI89wjxwSkyJINXNDU2ezsPFvWBcbOSkkghajSrG1gwsAw8IDnYYMzkcoHMggt3xUsfNtkssy6jE8sgpfl41iUhIO48PxFxwrIzEhnZusDygyoZF2uBM1T5NFg8D8ycAXZSu9nr5Rq5eHlpUolU0usjsyyB2TQOWCWShrUfV4zacaqUcyMrt/IBVNmUG3h9MxkuXLmTZjpzg5sr5XmAgMAfqBQ4p/KtIkY+xGmenEqmylqTKdH9u10/SCdSbvc1jHJUQWPQ+kF5zU3P4/cD5XMPgtRMpbHWZT7+PXp6x3CJZaW3FPfKJT5LAEW5wTwjD51PoPU/qNckots6KbkoobYE5SttvuNYYKSWTR3vR6Gn3ELDLyzMvtnhwzlPL9R5+Sk00eljtxcX/X+gvEsUEyy3/r3iFOGXlJUNKt1i3j6e0w1Y+ogTCy3FLwzElp/Yr5Em8lfQ1fMLXjnyxHpCGDexHUkPWMNokkDWOFPSIk1iSUP+oXyM4LZWHdy4AGug9/aJyAlzlSpQIfMSyQBqzOdNtYulSPnAoy9gGuyup/10hxieE/LlZywdgAxdXQ2tDoRgnrLv6Jp5Jdx6ESuIqw8whsqkFlBu0FBix1ysbaxydxsTjlSvJmclJAIdqBJO7NXeOcbwwWrOSoKYAquSwYZmFSwZ7sBeEX/ABE1aiyXD/WQQOtYe8cWueBMckk7G3yzKExWYuA5UkMdxyDKuPzAOH40Vn+4xLM9PY92vBGOWJaEoHaKmDm3NuXI7wrxakpLJApr947FitWwsuXml6GSlIyqUhSxNWQ9QUBL1CRlBSbbgiPo/wAP4NEySDKCZMuUkZ1klPaLf4kZlG5JtHyrhOKSknMS5+kB+9m84fcS4xMkqSlChLAyFSUOGcZu0kBioOHd7tvGShJy1YUZxUbXZ9VxODlS0L+WtFQDlKmSpQut6sq9jHzX43kzUygQVKlqdQIYpfNlIpqHqWsYL4h8WSpqZbrSmYWCgzgOGdmLCsNOLYNOJCitXZRJlBKKlJBSQ4O5IB8IGMedqCcqWtnz/hvEUSlupJU+1Q12IKg4tR9Id8H4uiZOYJKAXYaVqwALARj5xZTbFvCG/wAPUxCOV4bnwxlFy90JwZpRnGPqzdZYrTNZwSImuZVoGn4gO0eH12e52XTDGEx00582hJ8zGv8Anc4xs1To6RZ8F22Q/N6RSVAte0eP1ARxKeyIu4anNOSOYj05OotnmxjckX8RlZUpR/iK9T784Shfa74ccQWFLWd1HyoPSFapQUWTd4HC6jyHm5m6NfLwxWtRbspqo9Kt1LecAfFHEcxTLFkEvzUAEk+Cad8aeRw1U0SlyxmAzBaXbtPUmh/jS0ZT41kJRiSEf4jM2irLHjfmTE2Omw5sRKWT9vGC8PI5VjmBkO7lmFOfOC0ydLP5w2c64AivYJipPZ3Pt4ccLlhCBygY4bL3awZNUBK6J9YnySbSiiv48Um5v0BIxOedmFqCHQV2gduXX9Qg4cQxH8ndu+Hmdxa9PSF/IjX/AIN+LJyVv2wHHy86ztvrAKuHlNUqIfXz0hquQ1X0gdRDQ5OkkiZwk5tsFkTFVBVb36QUYSTJ2WaSoa/aGSZka4hqX2GI3NhU93SDMPj0IV2SCD9RdQ7OVWYCxe1jtAWCU5sVBi4DWsQO4wz4pw1UkCalUgOlWVFFBaTLrmS2YrKjlbRxWBhB3Z2SfosTmTJzpGWWgCgUAz21zKJY15GF+M4+tYSCSUpsCpRaztmJbSF2IWqTLCVAmZMIK1M6ibhIagQNgdIEWuYsfQRsTQ7czFUFFK6SJJXdDKVxsPux1v8AuGY46FD39oU4HhaSbZgDcsXNj3Up1rDCbhpIFUhNCxqHbQEa9YHypuqDWJpXYIuSmYsHXdu6OYvgYVZY74WzMXlO/f8AmL5GJUtKiLJFr6tRoofAhK2OuGYSRh+2UmZMSpwT2VJAdsoStnrVyeUA8Wxud2JJIJJUKhywHM8y8K5+OmAE5DTVQLD98jFGFxai5Jc679YX47ezD31VIoU6S73g2XxyaiiZimKcjE+IHJ3baOzsJmtr9oEKFAZSBTo5f35w+xBQiUxBBpDzhs3LOlncjzpC7h0jNMCTR6eMFMQlJ1FoydO4mwdNSNlMm0eBg5jicRnQlQ1D+UTTaPn5RaPpFJNFbxlsWClS0ndx0NR5RrJEpzu5sNdoRcY4bMVNKgkkN4NQxV8N6y59kXzI7Q49C1a2SIZfDmGcqWW8YWzZCgKpNIY8OWRKUE3Y99Itzv8ACkRfHX52/QCtAJLl2e3qT+IY/D2BBJXQhNjz9mFqgt2ys51DeZjRcExGUJS1BdILPzcQrNJxgHgipTCcwd+tOdAD5wh45JBSFUoa1e/79YcqSxgbGYRS5awdiR3VDCEQlTR0laZncLMyKB090h4tKWDDYgtoYQTZbD371h/g539tJajV96w7N0mBD6CZshwwWDTUNXlAUxBSGUHDeHQwdPUGdiwrv/qFysYFA0oaX0hcVYXk14AUnKsKIYGNAuaGYG8ZZWMIJQoOPdYacPnh36NuORjc+N1t9DvjZY24ff8A0njsWZaqgkHurrEZGKKtKHX7GGvyUzRlmB2L8xv5VixXw0lH0zSWchwGpoW33hccsUqfYWTFNytdCmZhwUsofqBUYZqA66wzzxUJTF2hydGa8BWCHyxo5EBLkJWqYouALtQE6O16Oe6L5is1j71jmIlZZEy70etDDpKlSJk7dsz8zEKFEqUlIJYAlhYUHcIKkcTI+sZ9qsO8CAZwYd8VS1w9wUlyJUnF8Giw/H0g1l0/8TbxivGcUCkZUgm9dRV2hSFtFyV1tC1jjF2kMeSTVNginJiwY5SHCVFPSC0S7q8PzFCxn/jR+/uhmyfApRa5KjxElJGZRe7kwbhOHsCVa8w7RbKwSJd6q9P3EMRio79Iy/skmXlLhyBpqH9YnKwPzVAJYuaA7/iKJStNDDSSjIzX/MY264OVWL8XwuZKOYhiDQpqCxa+zi8dlylKlhQSWF2sKn8Hwh3w+YJ04S1q68kgWS/cO8w4mfDkorEqXMMoLu5ca3326mF+bVpS7HRwOS2j0JZOMSmWgE6CkEy8QFfS57rQwX8F4d2GIK1ACzMLAXuOYhz8L8JRLdwFZcwJIo+UsW1qR4GJHHG2WLJNL+irgOGHy1LKSatqG8KwbPmy0pJYZqtR7hmINCBD6VhP7WiM3aI1Gw8GjO8fwrJCkoLv9RonW5LCFSi74NjLZ/kZnjRQsLASEFXkLn0EZ/B4ZSFO592aGWLlTJijlCaJqynAruCanbbSKVIIYXIu28MgpKLT9iszWy19HBKSokkGt9usXSsIlKnQSH0FucVyFAvWGnD5KSfqys10uK6NCpSpARbspmCqWTU0YRanCkNp5/qJTVuUlrF78xHZvEAACadY36D1ZkeLSsiyBYE+/tDXh8vLISpxuxPusAcZmBaiQKG3veGXDUpVJSFaEhn8D0imf8FYpJuTKV4gqLWrCybMdo0o4ZJNXUO/9RUOFSNie8wKyRR3gmzK45FiKHX34RZwmf8AVQXHv3vDvHcKRkOV359ecL/h/CJM0oWCXBYWqGPo8O8ilBg+Jxmhvh5oLHT3SDpE3Mhaf5Jem40/+piudghLUCKJO/KLRLSFX7RSBTV/TXxEeW3/AIequ/7Fq20iIB18oYKwiXP9wHTSIrwwAfM8VWicRY0FC6fSfLkYLkq+YgptmHmNIKmyElCn1onmRqG5uHhbhp5DMWIOod23imMt419EklpKwbAYdBUpKwSdG8/SG2G4UjNVA01JvvpC/FJyTgqjE6c406ZktIKszsCedBtpCs8naafYeJxSp+jP8ZTLCVhKQGoGGoLKPiWhTIlFgTqYvxs1+zqQ/wB/WB0zCcoNhFcFrGieX5SsJxh7YSLMPSDkSEiXm10pCta8ymFzbraDMXxcSyEAUAIJ2NiRtWBiroOTpMGxcxi1N4oKXD26xbLAKSshySa+/WKphJhm1OkK8bq2eQt2AoBrzh1jP7Ye+l60hRw5KUqVmdkh+vTvi3FcZ+aKhi/edrCkEuQarsM4FKC8SlJWQA61qFMqUhy3M0T/ANo0H/LynU73ZINVHUM2t4ynC5xTMmaOj0Ig/h5CpqX/AMwz9WN+UT5uXTLfj/jGzV/D/Ds65iyVJEtWUhO4+q9BUDTTnGv4fg8vZSGSkZi9ypW/O9OkQ+D8JLEpiXGeYlWjqcFSjqxVQdIb42eJcsZRVvAmjP8Aiu8I0pbMGWRt0hTxXiIkgBJBW9Rtu50PielIzHH8SqYHmlRAqEv2RzL3PV9YI4zOCVpAdRJqdLkU7wa+kZviXEhPJCfpSSH3Ni3IV8YyKfbKox1SfsHw3EUkqCO+/MNFkrEMCdctOu/V4SyMKVTnSSkn6m1Zq+YEPTwzclti3jaNnJRJpfk22LDNCSk3JBHgxr0r4wdhcQ5DA+sWy+EpcFRzBO1PFr6QdIwqEWAr71ibJkj6MSZUZrK7SsoVR9rtWAMZnqBbfeu/5htMnoUf0fxHJspDUUPP1jPKuinT2ZxWDQb5n97xbIQwLE+X5h6MLLI+pH/yb1iK8DL1Ke5QPkI3zLrk3T9ChUwv9UdTiFf+J5PDIYOVv6xFeFluySHZ733uPbxvks1quWLsXiwxzAU5jrY10vCjgxKcQlQpVq1uDdoZLkDMy0uHrencSxieLKUpAQlQA3150JiiLpUSyyLsI4jxAqSU5nVoQLFqF2ivCJKQkfMBU1aXObU67QuUonYffq5iv5xRLKv5E/cD7nxjlii1wD55WS/qmX9Tdpm3TQA+cGzseVH+2sEXAoG26mFUuUAXUxVVz/q0UrwaAxClP793h7jFilkYymY1dHQ/efDaATihndiH335coiMWsBhUaU9mPTcYFVygFu6gqD1EbGFejJSv2H4jtS+h9j1j2M4iVJU1my9Tb8xzg+KClTEBIGYAh62oBXmoDwgWfhFJJb6XJ5hzrz0geNqYTtxtFCD23Md+Wcw2iC01Y66097wXOBBS+WoHWtR3wyToyKshwBlT8yvpQCrwFB4t4QDjZudZIAAJg1EgyZC3b+4wFdBfyL98LVyjRIBJN29IKP2dP6DJOIGXKPfOJAMDpHcPgFpDlHv7QdK4Wo1LB9z+IDXkNz4F3ygEmr79IokKAUTpDSbw/wDjmbmPe8ckcLQCxJUCbDsltnY+kPj0TN82A4ZagrM31PTQvpGm4NgcixMnEIAYpSHUonQqFgOTg90V4OWlOQAfSq91dxIoKaWa8XzFm7tzJaBcE+xim0uGPpPF5csjIVhiC5YO1WLWjQf8zMxEuYrKEJSRqSaAmhtdnPSPnMyYd36PE1cZmoQZaZikpuwLAbwvLC40jIS/LkY/FOOICUuyykAAUYECvhR4TcPpLbZx+4F41xXNNCjUv0plGXxDd3WCOHzcycxpmLt4bQlxajyX+RSlS9BPDEdpZ1sPfcIYFQG59IVYScyiGoXPmIYy5WbUxNl7ti1y6ReiarQd8GS0OzvVoqwkliwLc9oYS5SAHKn6RK+RqjRg5nF1pVU05CPYji05IBCgx3HPpHMThczj+Q86xanB5wxBPp46R6DjBO6JVOVdgiuNzr5kj/rF6OMzlJolKj99jWkRxHBM1QGAFR36QTgpJSkA1POtNO54JrHV0jvLP7YXw2bMUHnBKUitCQpnY2/MQViO04em9YsGMIs3v/UBKxIJtb3pCr+kZKTfbDBiXDGpGsDqNe4Dwi2TLUt8o5dIqVhVUO/6MdQNkfl0jwwKVUL1reJJQTtBEpw/Qg9CKxmzR0YpvkWqXLT9IzcwD6mOCUVF8gAv4d+wi7EgJegPOOoC1MatQcugaO8r9FkfjxXZdKQkWDUjiw5pHJagl3ctcAfTVu09g8FYZUlSTmWsK0SEO9QB2s32EMWzJMuNKX4gnzGqelh0P474vxgaoDtWurMWJtbWK5Uj5hyy3zbEhz058rxGdg1popKhs7+sLknYWOeiaZ1OJLVQ4d7Dsvemmh7zE1T05CVgCxCXd+bPWKkYlYQUAkBVTW7etYDm4TNcH3zgo6+w3lso4jxH5pBAZIH01NrX8I7h8SEiorroXht8OoSmchJACXNCzOzi/MCPcfVnnzFGpcB92AH2MPjlV1QqUbjsAf1NXJJDVeKPnn+BPSCpOEUbDvb7wR/SB+0pI3YP6Qay80kL14FpxL3Bi6UVuCEkjQkfcwwlGWkEAZidwAPDvijEY9gAC7X2hyYFILwqchJUejMWq5746vESxu//AJV9IVHEv/Jntr5B2iozS1A53Ip5x1o2mHYjGCoYEb0H7hTPmuoJAobl2ptyialKKhqbUFHjQyPg1SQJiilSvqKC7a9lTEE2NtjC8mRRDhCyfBPhxU91gAOe2svl6AJGwsNuUNMRwuXJHaUVqIJDME08SwPSBMPxuaS7plolsn5SXKd8oSXoo+Q5PFBWVvm1qRvV6mwDm3IRLOVjoJxK5UmuYbMPue+CJc01oabaR5eJFtW92geZiyzAgesTyTkNUkuRjJJO3eYOky927i8Z2Vilb+/CDZWJUGL++4QDxtMNZkRxEgBzR9PXSATiGcHTwhnildk82brCrFqDMXCtf9xTXJFySl8QDUPXnE8RPSFb0qdvf3gPD5A1Mxer/bwglUkKSaENbSwp1jHV0bXsom4xNwC36aOSZqXDjy5RUFpAYgi3PrF+FlJ3UxY/7p3QTSO1ZP8AqgAyXvEpaiW7VPSOqw4OjMb/AJ8YqmrIoA55QDYccd8sn8m5Cm6/aLCQLqB30/cUSl70jhSkmwJjF+zfFxwEz5NmTnSfAeBeLlYRMqcylZlSlUCiQkkGhuL0Nx9oCyseXIxOYoG4ejVvHJpMapNKnyG4daMy0jL/AHSAeTl6EnfWsKJmcKUhNCHScrh9C6rtytygozWAbr7eKc7E1pBrJJdgS1a/EL4TwuVmPzllLCgTSvXSGvEOLJZcuUPmIXUlZJUDoxPf4wgz5ebxKUu7iMc2xVFiObP73izLmpWKQQDsecWmarRifdoTy2GqQXw3CpGaYVAGWHZVzfuELFTZKgQFZibAmxy879qpPLnFyVk0UEjq8SmSUm4FPdHhsXXZ21cIVTChP8r1YekSSqWwcqfk0Mk4OXYpSX5B4tEhOiAO4Q3z/wBgaClWY0Qk9TXveLpXAnbOonkPzDBPQR1I5wDzS9BrHH2CDhSE/wAT3lx6xIYUDQeEGZdzEw1WhfkYzWIJK7KnTcagQR/yUzLlzEhiNHYhqFtn8THG1J8BFSyzxt2Z10VSaEkAl2uXixUwnaPZTSLFYFTPodq+lo5/sEFEyp1iHzQ9oJOHIsIl/TMKj7RtpHasGRe0GSY8ESxFyW/1GNnJFuJJA0Y8oDn4Z6vtT3pDJP0932hVjKW2jZIxAk2QAKaisTk5srEAt/Ie9YiDXug+X9I96RhtKwE4dzu/4iP9F2SQW5V8oLmWix6Rrl7DS9CorKLvFsqYC5JNILKXEAYjWOVSC5iX/PSB+o788V7LN4l4GlxetIzIppHOKOstXNKukDGSdItlikvofWJoFB1gXaBpMHWlOVq5h4HoNI8EUBuLNqPHlF05Ie0exSAwoIYuUKePkGK29IKlzQz36t94rw6QxpBUxIa2kC0Yo0UlWYM1IkEm1I4k2i1ZgLDoq+VV3iaV8q8rGLE/T3GKUi3SCXKMfBLM9GjudjFQN/ekWzBf3pB6GWcmLA1iKJoOkQWKDviGGsYzU66GCSGrEFEaAxXNNu70iicov4xiRrYckAm2upjjp1J+0DyTQx0wNGpl6ynSJSiNYFiLx3YTVBWZL3Ia/KJoQTZQI5/iKGpEpSA9hGVZoQqSljmAB5VeBTJ7vtB6BWLUJqvrGoFn/9k="/>
          <p:cNvSpPr>
            <a:spLocks noChangeAspect="1" noChangeArrowheads="1"/>
          </p:cNvSpPr>
          <p:nvPr/>
        </p:nvSpPr>
        <p:spPr bwMode="auto">
          <a:xfrm>
            <a:off x="1524000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418" name="AutoShape 10" descr="data:image/jpeg;base64,/9j/4AAQSkZJRgABAQAAAQABAAD/2wCEAAkGBhQSERQUExQVFBUVGRoaGRgYGBoaGBgdGhoaFxgYGBgXHCYeGholGRcYHy8gJicpLCwsFx8xNTAqNSYrLCkBCQoKDgwOGg8PGiwkHyQsLCwtLCwsLCwsLCwpLCwsLCwsLCwsLCwsLCwsLCwsLCwsLCwsLCwsLCwsLCwsLCwsLP/AABEIALoBEAMBIgACEQEDEQH/xAAbAAACAwEBAQAAAAAAAAAAAAAEBQIDBgEAB//EADoQAAECBAQDBgYBBAICAwEAAAECEQADITEEEkFRBWFxIoGRobHwBhMywdHhQhQjUvEVgmJykqKyM//EABoBAAMBAQEBAAAAAAAAAAAAAAIDBAEABQb/xAAmEQACAgICAgICAwEBAAAAAAAAAQIRAxIhMRNBBFEiYTJxobGR/9oADAMBAAIRAxEAPwAhcxnMZTG/EpBUhJALvU87PpDLjGOUCUpI37rxmZ3DMys/MeH6iPzJSobraC08Xn/5AkvZ3cGwo3OGGGxy1g5l5WH8qF7EDTRxAZlZETAsJJT9Jp/G2nM05wTgAFza0o4Oj1ch/KJ5/LbuukUx+NS57KcXjlsSF5wNUk0FNCHAp7eEox6u12rv18esaTEAynATUMai4IYse4/qMxicIULVsSW5cuR5R0crmbLHqdlcUWlmUR4HrflBcjipZyouDQ2hViJjQRKFAaHrDlJ0TZP0MpnHZj0Lbanxj0niCzfTnCtSQNYKkOkZg23KMlJpcAJDVWOKQXJtFa+JqKTtuze9YB/lXcfuJrmaWaE7T+zXqF/1pJALU5Cvv7ReonR4VCYxgzD4kkwucpHRouRPY1Y7xGdjB36naKJ66lu+B0zA4pTSl4Xux8YWXzMa9lecSE4l6v1iBQFGgYC1IkiXztHeUZ49SyVOJ5NpvBIWo0e/eYBSrvguUsjWO8khcqCkzWEel4kwsxnEQgkMVEVIsw5nSKMH8RIVRQKTzqPEQ+KyNWiaVDtGM0jqsfWloDq9BBAkC5he8jKSCMPOfmelhy1ixOIqQ4HUQEqZt0eOByWJPvnG7OzQ8YxjHZmP1HusDKQGgLiEwlORNCrV2bWnhHbNBxhs6RdP48kPUMaU1aF2K48EozPmrQA+6Qsx/BZstShMlKSAwBII7w94Bk4FU2YmWkZiTQanYCKYQUvZ04uIyl/F4Ku0ghOrF2/MaeQoLSlSTQinvSMX/wAAQFAhSFgiikkBi1X0Yn3o0kSZ2GAClDLVk3B6PzjskIP+DMht9D2e6aAu8U4SerMA5hJ/yMwH6q3y6DwtB+C4tLAZaCk/5O7d0J0mg9Q7ihSZilCx8gf2YR43iKkpOmgf1h0tINWcnqzxmuLKdZT0H5/EHjhtKzZVGJOZxIhHaBcjSg5kjnBHCMaR/wD1LIUbhwUiz+kGS8Clb5hYv0b3aE2ImqUqdTKEhgO7XnrG6xkqSG7yUrbNfgsYMoZQIBCn3blsR6wDNxPzRNISTqdhYBz3RluHqWoJQFqAevdWPYvjiglUuWSlKqKb+XJ/8eWvcIXH4dT7GT+YnDr9DfE8ESUhSZ0vMQ/ynVmA6kZQdWJgSQGJSQzUL3pvtCjBz8hKmejDQORqxdgPtBKeIBagQG3Dv4d0VOLXBEmpdjSaB7aCZc8BAb3yhfMm0tHZZKRuInkriPSVhyi6hESYjLnEQQqXreF3QDxspXJN4tkKYhxHJ62iyXMBd6a9YGTeoxYlZwDtU/UemOS5Apy/UXTlhgUmjkHenXSOGYGhH7KYpJFcpTuHAgiatIAF/XxiMvDAgnNFK5O1oONXRPkT7s8iYAX01iGIxwRVzX3XvIguVw1RHZSVAXYEt4CkEYD4d+bPlCY4QTY0KgkFRAcjl3c4dFLbnon5ZPgPwacQZajMIE5CiSaBLAKLAFzRSPAxLj/wxgZcs/KWorSClSiWLkO5SwA/EaTh3xlh5ZVJITKmIKkoYDKQolSSk/xdLAi1AemV4/ijiF/JSlAyE9qz5iFKLJ1YM+1YolKSaQ+MIOLdAmBUTLRmvlD9WD+cGpQfGJycOAN+n5jomt3RLJ2+Bax0rZz5bM8VGaXp0ipSyal2i+RL7Ner/aM6McW1fRNwliqgvyhf8QrGVyFJUC4ukh9aiohlKxvy80xQCsgoCBdw1Lb98LOOYszUmbNU5a3MlwByaDgrkg4RioOUhgPiE4iQFCUVEZUlSz2QTQkW10J1EJ+IYES1BYIzoKSCmgejjur4Q8+EvhxOIw07IrLNVLC0S3oWWQMz3HYbkSDCIYGZNmKQoFHy3zhiCk1BfN/L8w5Y9ZbLoY8ilHWXLHXCOLy58rNPyrPzFMT9STtU1SXDaC0K+KzM8whNQnsoHMn8nyhXj8QAyEJGQedqDxvrEpCnIY1d71pz7vOD8Tu0LWTimGTOEmWKsD3ne5sa7PCqZiC+h6RLH4xSjUv0AD+ADwCFQ/Hia/kTzzX/ABNyFFBY0bR/fOM/jJIzpUf5K35/6hx8RTAyyDV6ekIU4pJWhwwFSdfzeFQWqdBy5asP4ziyhH9u5UP9dKecCmeZqHykFq6v0/EexU1Ex6lyXFCGPL3qYs4diggZDQk09IXVQ65Htp5O+ADKESphS9WTsRuD3CEIR76w6442bsmv8vJvD7wDKlhHbVp9PM7nkPxFcHxZFPuinGjKyf8AEMet1edO6IYUOoNT9VjhOYnnDzgHw8qapzmSNCEEi+p0EFJqEeTYpylSDRKeWkte+8dw4DMYKRhGBCqsWPUQOpBB5RCWo5Ol1YU/V4uTN+9/xFampfrEVprfpCWrG8UWBZNCRS0dnVS0DBUTViA1X+8FowdkTkqyhmG8WyVCraaPAKcWCaPBKkg1A79YCUUamwkTFE084LlkqoSPfSApKHD1978oN4cnNNQl6lSel4wDW+GHYvj39OUIFUJ+sXJds2XQN5kVpSEvFMWSSXL5nSQTSrpyl6Dba2kVcaRbLc8r6xTIBKMiwXS5QdGf6euseisajTRE5XaA+IYj56klbPVzZxVVcvPbpAaFkEvR+6NLg/hKaohSimWnsqzFQJGZ8pYPtYtDSV8CKxCETp08IBHZSlLlncC4a/ODc4R4N0nJWYtONIsTSHPD8XPmDsS1LG4QVeYhph/gJObtTQUmoL5WSGB3ClcgXpaNRKVKlSghCUpSU5mAdX8XrU5nUB3GE5MsH6sZjxT+zKYhSpIT8wJSSHAcH/8AJLfuCk4xKk0FDZvOAZ+C+aA7JAJI77+f2gnBSglkgdYmlo1a7KPFO2m+Dgk5gQaj2b6WgHiuDAlBKruk30tXaG0+bmNB7EV4iU6W3dz94CDppi5Y3VCPB8emSZ0pQf8Aty/lgjUdpqWLZh1yiNp8QY1CMqJyglU0DOUv/iHqHIA+kd8YOfhFFZADkHr0teD+K/MnqC10OUA9qgYML+PUmL5xi2uREN6bSOcS4SgF5cwLSBuCwFWcdIWLmhIPl4B4vCQkfUAT/j+doV4gmg5ezDIxd02BKarhFUxe0dQh6CsQmSyL9Yuwk0pUDDH1wKXfJpeJKJzA99fHzijhnwnNxC05AySWzkMkFnYqs8S4tNaaWFDGwweBR8tBBPaqQQGygAhSQTVsxD7lTax5s5SguD0IxUnTPn87ALV/bQklVw3LntDDD8Gl4daRi5MwlVczkBIP+I1alXNY1HxBNkpZaQHP1UoXFCQ3KE/FPiEqwhStTqCwZAusJ7OZzcJodXqkaULFkc10DmxqHNij4q+Hk4VXZJVKmpzIOp6nRjCRvnBgWCAw/e5v4w2xPG1YjBmSsAqknMk1cAkJYEO97Eau94V8GopQ/wAh6ezFFNRb9oRFJuizB8CJOpPIPTlURscBjEolBJASEhi9C/JOX7wt4SLn/H70Ig9U5hmLjdtmr5RBlyuctWeljwrHDeLKVKzKWtx2y7eAvq7CK5kqLsXIAIWkABX1jTcKb1iHzgpLA1EEpWrQEo6umBGW9GjqMOlv2YlMUW5x35xIg0gLBMSgAMl4rRhnDkvByUB7eUeWgDl3RzkZr7A/6Nq3grDoibUakWYdIrSFy/Y1HMgYtaCeGBlO3+29YJ4fgDNmJQNTU7DWC56lSUZVEJuxTprrXfygOzJfixVxBKgRlQpRZqCz6cv1CfEY1Qors/8AsWhlKmzFzAlFWIJruWNNI7x3BpCkFnvp3g+cW4srtQZLlgqckD4jj0wy0pyEkJYmgTQ0L+7wRw74nCJdVzlzK/LlDL8lL0SFk1WNbcqXhRPkDQB+TARPhHC5k2Y8tGYJUjMSeyLkAnR8qvCH+KMUxPlnKkfSMTgjKkywlv6udlmMSFIQFApFFBiaCup8YRfEM2fhpwXNlpZvoCQyiWsEM1Q92tQRs8NgUTDhcQps0pK5R/6KUUWGxMIvifjUxlKXKIRmypLjtFnJykOAN9YjlJLpFkYN9sz0vjgxCgoDKpg6WNCKXNTpcvBQlg1Ygws4TMRkdRAUVE2YhySE1uYfYdiG8iPGhiXJKpNlmKP4pAUuXvfy/wBxcMONfdYNCAb9IgnDavC3NBaAvD8WMOpS7LNaCtMoAB0DO/dGc4pjgtcwFg6jarVenJ/KNNOw3aJyvtyjM8UlD5hp9LeQEXfHkpSI89wjxwSkyJINXNDU2ezsPFvWBcbOSkkghajSrG1gwsAw8IDnYYMzkcoHMggt3xUsfNtkssy6jE8sgpfl41iUhIO48PxFxwrIzEhnZusDygyoZF2uBM1T5NFg8D8ycAXZSu9nr5Rq5eHlpUolU0usjsyyB2TQOWCWShrUfV4zacaqUcyMrt/IBVNmUG3h9MxkuXLmTZjpzg5sr5XmAgMAfqBQ4p/KtIkY+xGmenEqmylqTKdH9u10/SCdSbvc1jHJUQWPQ+kF5zU3P4/cD5XMPgtRMpbHWZT7+PXp6x3CJZaW3FPfKJT5LAEW5wTwjD51PoPU/qNckots6KbkoobYE5SttvuNYYKSWTR3vR6Gn3ELDLyzMvtnhwzlPL9R5+Sk00eljtxcX/X+gvEsUEyy3/r3iFOGXlJUNKt1i3j6e0w1Y+ogTCy3FLwzElp/Yr5Em8lfQ1fMLXjnyxHpCGDexHUkPWMNokkDWOFPSIk1iSUP+oXyM4LZWHdy4AGug9/aJyAlzlSpQIfMSyQBqzOdNtYulSPnAoy9gGuyup/10hxieE/LlZywdgAxdXQ2tDoRgnrLv6Jp5Jdx6ESuIqw8whsqkFlBu0FBix1ysbaxydxsTjlSvJmclJAIdqBJO7NXeOcbwwWrOSoKYAquSwYZmFSwZ7sBeEX/ABE1aiyXD/WQQOtYe8cWueBMckk7G3yzKExWYuA5UkMdxyDKuPzAOH40Vn+4xLM9PY92vBGOWJaEoHaKmDm3NuXI7wrxakpLJApr947FitWwsuXml6GSlIyqUhSxNWQ9QUBL1CRlBSbbgiPo/wAP4NEySDKCZMuUkZ1klPaLf4kZlG5JtHyrhOKSknMS5+kB+9m84fcS4xMkqSlChLAyFSUOGcZu0kBioOHd7tvGShJy1YUZxUbXZ9VxODlS0L+WtFQDlKmSpQut6sq9jHzX43kzUygQVKlqdQIYpfNlIpqHqWsYL4h8WSpqZbrSmYWCgzgOGdmLCsNOLYNOJCitXZRJlBKKlJBSQ4O5IB8IGMedqCcqWtnz/hvEUSlupJU+1Q12IKg4tR9Id8H4uiZOYJKAXYaVqwALARj5xZTbFvCG/wAPUxCOV4bnwxlFy90JwZpRnGPqzdZYrTNZwSImuZVoGn4gO0eH12e52XTDGEx00582hJ8zGv8Anc4xs1To6RZ8F22Q/N6RSVAte0eP1ARxKeyIu4anNOSOYj05OotnmxjckX8RlZUpR/iK9T784Shfa74ccQWFLWd1HyoPSFapQUWTd4HC6jyHm5m6NfLwxWtRbspqo9Kt1LecAfFHEcxTLFkEvzUAEk+Cad8aeRw1U0SlyxmAzBaXbtPUmh/jS0ZT41kJRiSEf4jM2irLHjfmTE2Omw5sRKWT9vGC8PI5VjmBkO7lmFOfOC0ydLP5w2c64AivYJipPZ3Pt4ccLlhCBygY4bL3awZNUBK6J9YnySbSiiv48Um5v0BIxOedmFqCHQV2gduXX9Qg4cQxH8ndu+Hmdxa9PSF/IjX/AIN+LJyVv2wHHy86ztvrAKuHlNUqIfXz0hquQ1X0gdRDQ5OkkiZwk5tsFkTFVBVb36QUYSTJ2WaSoa/aGSZka4hqX2GI3NhU93SDMPj0IV2SCD9RdQ7OVWYCxe1jtAWCU5sVBi4DWsQO4wz4pw1UkCalUgOlWVFFBaTLrmS2YrKjlbRxWBhB3Z2SfosTmTJzpGWWgCgUAz21zKJY15GF+M4+tYSCSUpsCpRaztmJbSF2IWqTLCVAmZMIK1M6ibhIagQNgdIEWuYsfQRsTQ7czFUFFK6SJJXdDKVxsPux1v8AuGY46FD39oU4HhaSbZgDcsXNj3Up1rDCbhpIFUhNCxqHbQEa9YHypuqDWJpXYIuSmYsHXdu6OYvgYVZY74WzMXlO/f8AmL5GJUtKiLJFr6tRoofAhK2OuGYSRh+2UmZMSpwT2VJAdsoStnrVyeUA8Wxud2JJIJJUKhywHM8y8K5+OmAE5DTVQLD98jFGFxai5Jc679YX47ezD31VIoU6S73g2XxyaiiZimKcjE+IHJ3baOzsJmtr9oEKFAZSBTo5f35w+xBQiUxBBpDzhs3LOlncjzpC7h0jNMCTR6eMFMQlJ1FoydO4mwdNSNlMm0eBg5jicRnQlQ1D+UTTaPn5RaPpFJNFbxlsWClS0ndx0NR5RrJEpzu5sNdoRcY4bMVNKgkkN4NQxV8N6y59kXzI7Q49C1a2SIZfDmGcqWW8YWzZCgKpNIY8OWRKUE3Y99Itzv8ACkRfHX52/QCtAJLl2e3qT+IY/D2BBJXQhNjz9mFqgt2ys51DeZjRcExGUJS1BdILPzcQrNJxgHgipTCcwd+tOdAD5wh45JBSFUoa1e/79YcqSxgbGYRS5awdiR3VDCEQlTR0laZncLMyKB090h4tKWDDYgtoYQTZbD371h/g539tJajV96w7N0mBD6CZshwwWDTUNXlAUxBSGUHDeHQwdPUGdiwrv/qFysYFA0oaX0hcVYXk14AUnKsKIYGNAuaGYG8ZZWMIJQoOPdYacPnh36NuORjc+N1t9DvjZY24ff8A0njsWZaqgkHurrEZGKKtKHX7GGvyUzRlmB2L8xv5VixXw0lH0zSWchwGpoW33hccsUqfYWTFNytdCmZhwUsofqBUYZqA66wzzxUJTF2hydGa8BWCHyxo5EBLkJWqYouALtQE6O16Oe6L5is1j71jmIlZZEy70etDDpKlSJk7dsz8zEKFEqUlIJYAlhYUHcIKkcTI+sZ9qsO8CAZwYd8VS1w9wUlyJUnF8Giw/H0g1l0/8TbxivGcUCkZUgm9dRV2hSFtFyV1tC1jjF2kMeSTVNginJiwY5SHCVFPSC0S7q8PzFCxn/jR+/uhmyfApRa5KjxElJGZRe7kwbhOHsCVa8w7RbKwSJd6q9P3EMRio79Iy/skmXlLhyBpqH9YnKwPzVAJYuaA7/iKJStNDDSSjIzX/MY264OVWL8XwuZKOYhiDQpqCxa+zi8dlylKlhQSWF2sKn8Hwh3w+YJ04S1q68kgWS/cO8w4mfDkorEqXMMoLu5ca3326mF+bVpS7HRwOS2j0JZOMSmWgE6CkEy8QFfS57rQwX8F4d2GIK1ACzMLAXuOYhz8L8JRLdwFZcwJIo+UsW1qR4GJHHG2WLJNL+irgOGHy1LKSatqG8KwbPmy0pJYZqtR7hmINCBD6VhP7WiM3aI1Gw8GjO8fwrJCkoLv9RonW5LCFSi74NjLZ/kZnjRQsLASEFXkLn0EZ/B4ZSFO592aGWLlTJijlCaJqynAruCanbbSKVIIYXIu28MgpKLT9iszWy19HBKSokkGt9usXSsIlKnQSH0FucVyFAvWGnD5KSfqys10uK6NCpSpARbspmCqWTU0YRanCkNp5/qJTVuUlrF78xHZvEAACadY36D1ZkeLSsiyBYE+/tDXh8vLISpxuxPusAcZmBaiQKG3veGXDUpVJSFaEhn8D0imf8FYpJuTKV4gqLWrCybMdo0o4ZJNXUO/9RUOFSNie8wKyRR3gmzK45FiKHX34RZwmf8AVQXHv3vDvHcKRkOV359ecL/h/CJM0oWCXBYWqGPo8O8ilBg+Jxmhvh5oLHT3SDpE3Mhaf5Jem40/+piudghLUCKJO/KLRLSFX7RSBTV/TXxEeW3/AIequ/7Fq20iIB18oYKwiXP9wHTSIrwwAfM8VWicRY0FC6fSfLkYLkq+YgptmHmNIKmyElCn1onmRqG5uHhbhp5DMWIOod23imMt419EklpKwbAYdBUpKwSdG8/SG2G4UjNVA01JvvpC/FJyTgqjE6c406ZktIKszsCedBtpCs8naafYeJxSp+jP8ZTLCVhKQGoGGoLKPiWhTIlFgTqYvxs1+zqQ/wB/WB0zCcoNhFcFrGieX5SsJxh7YSLMPSDkSEiXm10pCta8ymFzbraDMXxcSyEAUAIJ2NiRtWBiroOTpMGxcxi1N4oKXD26xbLAKSshySa+/WKphJhm1OkK8bq2eQt2AoBrzh1jP7Ye+l60hRw5KUqVmdkh+vTvi3FcZ+aKhi/edrCkEuQarsM4FKC8SlJWQA61qFMqUhy3M0T/ANo0H/LynU73ZINVHUM2t4ynC5xTMmaOj0Ig/h5CpqX/AMwz9WN+UT5uXTLfj/jGzV/D/Ds65iyVJEtWUhO4+q9BUDTTnGv4fg8vZSGSkZi9ypW/O9OkQ+D8JLEpiXGeYlWjqcFSjqxVQdIb42eJcsZRVvAmjP8Aiu8I0pbMGWRt0hTxXiIkgBJBW9Rtu50PielIzHH8SqYHmlRAqEv2RzL3PV9YI4zOCVpAdRJqdLkU7wa+kZviXEhPJCfpSSH3Ni3IV8YyKfbKox1SfsHw3EUkqCO+/MNFkrEMCdctOu/V4SyMKVTnSSkn6m1Zq+YEPTwzclti3jaNnJRJpfk22LDNCSk3JBHgxr0r4wdhcQ5DA+sWy+EpcFRzBO1PFr6QdIwqEWAr71ibJkj6MSZUZrK7SsoVR9rtWAMZnqBbfeu/5htMnoUf0fxHJspDUUPP1jPKuinT2ZxWDQb5n97xbIQwLE+X5h6MLLI+pH/yb1iK8DL1Ke5QPkI3zLrk3T9ChUwv9UdTiFf+J5PDIYOVv6xFeFluySHZ733uPbxvks1quWLsXiwxzAU5jrY10vCjgxKcQlQpVq1uDdoZLkDMy0uHrencSxieLKUpAQlQA3150JiiLpUSyyLsI4jxAqSU5nVoQLFqF2ivCJKQkfMBU1aXObU67QuUonYffq5iv5xRLKv5E/cD7nxjlii1wD55WS/qmX9Tdpm3TQA+cGzseVH+2sEXAoG26mFUuUAXUxVVz/q0UrwaAxClP793h7jFilkYymY1dHQ/efDaATihndiH335coiMWsBhUaU9mPTcYFVygFu6gqD1EbGFejJSv2H4jtS+h9j1j2M4iVJU1my9Tb8xzg+KClTEBIGYAh62oBXmoDwgWfhFJJb6XJ5hzrz0geNqYTtxtFCD23Md+Wcw2iC01Y66097wXOBBS+WoHWtR3wyToyKshwBlT8yvpQCrwFB4t4QDjZudZIAAJg1EgyZC3b+4wFdBfyL98LVyjRIBJN29IKP2dP6DJOIGXKPfOJAMDpHcPgFpDlHv7QdK4Wo1LB9z+IDXkNz4F3ygEmr79IokKAUTpDSbw/wDjmbmPe8ckcLQCxJUCbDsltnY+kPj0TN82A4ZagrM31PTQvpGm4NgcixMnEIAYpSHUonQqFgOTg90V4OWlOQAfSq91dxIoKaWa8XzFm7tzJaBcE+xim0uGPpPF5csjIVhiC5YO1WLWjQf8zMxEuYrKEJSRqSaAmhtdnPSPnMyYd36PE1cZmoQZaZikpuwLAbwvLC40jIS/LkY/FOOICUuyykAAUYECvhR4TcPpLbZx+4F41xXNNCjUv0plGXxDd3WCOHzcycxpmLt4bQlxajyX+RSlS9BPDEdpZ1sPfcIYFQG59IVYScyiGoXPmIYy5WbUxNl7ti1y6ReiarQd8GS0OzvVoqwkliwLc9oYS5SAHKn6RK+RqjRg5nF1pVU05CPYji05IBCgx3HPpHMThczj+Q86xanB5wxBPp46R6DjBO6JVOVdgiuNzr5kj/rF6OMzlJolKj99jWkRxHBM1QGAFR36QTgpJSkA1POtNO54JrHV0jvLP7YXw2bMUHnBKUitCQpnY2/MQViO04em9YsGMIs3v/UBKxIJtb3pCr+kZKTfbDBiXDGpGsDqNe4Dwi2TLUt8o5dIqVhVUO/6MdQNkfl0jwwKVUL1reJJQTtBEpw/Qg9CKxmzR0YpvkWqXLT9IzcwD6mOCUVF8gAv4d+wi7EgJegPOOoC1MatQcugaO8r9FkfjxXZdKQkWDUjiw5pHJagl3ctcAfTVu09g8FYZUlSTmWsK0SEO9QB2s32EMWzJMuNKX4gnzGqelh0P474vxgaoDtWurMWJtbWK5Uj5hyy3zbEhz058rxGdg1popKhs7+sLknYWOeiaZ1OJLVQ4d7Dsvemmh7zE1T05CVgCxCXd+bPWKkYlYQUAkBVTW7etYDm4TNcH3zgo6+w3lso4jxH5pBAZIH01NrX8I7h8SEiorroXht8OoSmchJACXNCzOzi/MCPcfVnnzFGpcB92AH2MPjlV1QqUbjsAf1NXJJDVeKPnn+BPSCpOEUbDvb7wR/SB+0pI3YP6Qay80kL14FpxL3Bi6UVuCEkjQkfcwwlGWkEAZidwAPDvijEY9gAC7X2hyYFILwqchJUejMWq5746vESxu//AJV9IVHEv/Jntr5B2iozS1A53Ip5x1o2mHYjGCoYEb0H7hTPmuoJAobl2ptyialKKhqbUFHjQyPg1SQJiilSvqKC7a9lTEE2NtjC8mRRDhCyfBPhxU91gAOe2svl6AJGwsNuUNMRwuXJHaUVqIJDME08SwPSBMPxuaS7plolsn5SXKd8oSXoo+Q5PFBWVvm1qRvV6mwDm3IRLOVjoJxK5UmuYbMPue+CJc01oabaR5eJFtW92geZiyzAgesTyTkNUkuRjJJO3eYOky927i8Z2Vilb+/CDZWJUGL++4QDxtMNZkRxEgBzR9PXSATiGcHTwhnildk82brCrFqDMXCtf9xTXJFySl8QDUPXnE8RPSFb0qdvf3gPD5A1Mxer/bwglUkKSaENbSwp1jHV0bXsom4xNwC36aOSZqXDjy5RUFpAYgi3PrF+FlJ3UxY/7p3QTSO1ZP8AqgAyXvEpaiW7VPSOqw4OjMb/AJ8YqmrIoA55QDYccd8sn8m5Cm6/aLCQLqB30/cUSl70jhSkmwJjF+zfFxwEz5NmTnSfAeBeLlYRMqcylZlSlUCiQkkGhuL0Nx9oCyseXIxOYoG4ejVvHJpMapNKnyG4daMy0jL/AHSAeTl6EnfWsKJmcKUhNCHScrh9C6rtytygozWAbr7eKc7E1pBrJJdgS1a/EL4TwuVmPzllLCgTSvXSGvEOLJZcuUPmIXUlZJUDoxPf4wgz5ebxKUu7iMc2xVFiObP73izLmpWKQQDsecWmarRifdoTy2GqQXw3CpGaYVAGWHZVzfuELFTZKgQFZibAmxy879qpPLnFyVk0UEjq8SmSUm4FPdHhsXXZ21cIVTChP8r1YekSSqWwcqfk0Mk4OXYpSX5B4tEhOiAO4Q3z/wBgaClWY0Qk9TXveLpXAnbOonkPzDBPQR1I5wDzS9BrHH2CDhSE/wAT3lx6xIYUDQeEGZdzEw1WhfkYzWIJK7KnTcagQR/yUzLlzEhiNHYhqFtn8THG1J8BFSyzxt2Z10VSaEkAl2uXixUwnaPZTSLFYFTPodq+lo5/sEFEyp1iHzQ9oJOHIsIl/TMKj7RtpHasGRe0GSY8ESxFyW/1GNnJFuJJA0Y8oDn4Z6vtT3pDJP0932hVjKW2jZIxAk2QAKaisTk5srEAt/Ie9YiDXug+X9I96RhtKwE4dzu/4iP9F2SQW5V8oLmWix6Rrl7DS9CorKLvFsqYC5JNILKXEAYjWOVSC5iX/PSB+o788V7LN4l4GlxetIzIppHOKOstXNKukDGSdItlikvofWJoFB1gXaBpMHWlOVq5h4HoNI8EUBuLNqPHlF05Ie0exSAwoIYuUKePkGK29IKlzQz36t94rw6QxpBUxIa2kC0Yo0UlWYM1IkEm1I4k2i1ZgLDoq+VV3iaV8q8rGLE/T3GKUi3SCXKMfBLM9GjudjFQN/ekWzBf3pB6GWcmLA1iKJoOkQWKDviGGsYzU66GCSGrEFEaAxXNNu70iicov4xiRrYckAm2upjjp1J+0DyTQx0wNGpl6ynSJSiNYFiLx3YTVBWZL3Ia/KJoQTZQI5/iKGpEpSA9hGVZoQqSljmAB5VeBTJ7vtB6BWLUJqvrGoFn/9k="/>
          <p:cNvSpPr>
            <a:spLocks noChangeAspect="1" noChangeArrowheads="1"/>
          </p:cNvSpPr>
          <p:nvPr/>
        </p:nvSpPr>
        <p:spPr bwMode="auto">
          <a:xfrm>
            <a:off x="1524000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420" name="AutoShape 12" descr="data:image/jpeg;base64,/9j/4AAQSkZJRgABAQAAAQABAAD/2wCEAAkGBhQSERQUExQVFBUVGRoaGRgYGBoaGBgdGhoaFxgYGBgXHCYeGholGRcYHy8gJicpLCwsFx8xNTAqNSYrLCkBCQoKDgwOGg8PGiwkHyQsLCwtLCwsLCwsLCwpLCwsLCwsLCwsLCwsLCwsLCwsLCwsLCwsLCwsLCwsLCwsLCwsLP/AABEIALoBEAMBIgACEQEDEQH/xAAbAAACAwEBAQAAAAAAAAAAAAAEBQIDBgEAB//EADoQAAECBAQDBgYBBAICAwEAAAECEQADITEEEkFRBWFxIoGRobHwBhMywdHhQhQjUvEVgmJykqKyM//EABoBAAMBAQEBAAAAAAAAAAAAAAIDBAEABQb/xAAmEQACAgICAgICAwEBAAAAAAAAAQIRAxIhMRNBBFEiYTJxobGR/9oADAMBAAIRAxEAPwAhcxnMZTG/EpBUhJALvU87PpDLjGOUCUpI37rxmZ3DMys/MeH6iPzJSobraC08Xn/5AkvZ3cGwo3OGGGxy1g5l5WH8qF7EDTRxAZlZETAsJJT9Jp/G2nM05wTgAFza0o4Oj1ch/KJ5/LbuukUx+NS57KcXjlsSF5wNUk0FNCHAp7eEox6u12rv18esaTEAynATUMai4IYse4/qMxicIULVsSW5cuR5R0crmbLHqdlcUWlmUR4HrflBcjipZyouDQ2hViJjQRKFAaHrDlJ0TZP0MpnHZj0Lbanxj0niCzfTnCtSQNYKkOkZg23KMlJpcAJDVWOKQXJtFa+JqKTtuze9YB/lXcfuJrmaWaE7T+zXqF/1pJALU5Cvv7ReonR4VCYxgzD4kkwucpHRouRPY1Y7xGdjB36naKJ66lu+B0zA4pTSl4Xux8YWXzMa9lecSE4l6v1iBQFGgYC1IkiXztHeUZ49SyVOJ5NpvBIWo0e/eYBSrvguUsjWO8khcqCkzWEel4kwsxnEQgkMVEVIsw5nSKMH8RIVRQKTzqPEQ+KyNWiaVDtGM0jqsfWloDq9BBAkC5he8jKSCMPOfmelhy1ixOIqQ4HUQEqZt0eOByWJPvnG7OzQ8YxjHZmP1HusDKQGgLiEwlORNCrV2bWnhHbNBxhs6RdP48kPUMaU1aF2K48EozPmrQA+6Qsx/BZstShMlKSAwBII7w94Bk4FU2YmWkZiTQanYCKYQUvZ04uIyl/F4Ku0ghOrF2/MaeQoLSlSTQinvSMX/wAAQFAhSFgiikkBi1X0Yn3o0kSZ2GAClDLVk3B6PzjskIP+DMht9D2e6aAu8U4SerMA5hJ/yMwH6q3y6DwtB+C4tLAZaCk/5O7d0J0mg9Q7ihSZilCx8gf2YR43iKkpOmgf1h0tINWcnqzxmuLKdZT0H5/EHjhtKzZVGJOZxIhHaBcjSg5kjnBHCMaR/wD1LIUbhwUiz+kGS8Clb5hYv0b3aE2ImqUqdTKEhgO7XnrG6xkqSG7yUrbNfgsYMoZQIBCn3blsR6wDNxPzRNISTqdhYBz3RluHqWoJQFqAevdWPYvjiglUuWSlKqKb+XJ/8eWvcIXH4dT7GT+YnDr9DfE8ESUhSZ0vMQ/ynVmA6kZQdWJgSQGJSQzUL3pvtCjBz8hKmejDQORqxdgPtBKeIBagQG3Dv4d0VOLXBEmpdjSaB7aCZc8BAb3yhfMm0tHZZKRuInkriPSVhyi6hESYjLnEQQqXreF3QDxspXJN4tkKYhxHJ62iyXMBd6a9YGTeoxYlZwDtU/UemOS5Apy/UXTlhgUmjkHenXSOGYGhH7KYpJFcpTuHAgiatIAF/XxiMvDAgnNFK5O1oONXRPkT7s8iYAX01iGIxwRVzX3XvIguVw1RHZSVAXYEt4CkEYD4d+bPlCY4QTY0KgkFRAcjl3c4dFLbnon5ZPgPwacQZajMIE5CiSaBLAKLAFzRSPAxLj/wxgZcs/KWorSClSiWLkO5SwA/EaTh3xlh5ZVJITKmIKkoYDKQolSSk/xdLAi1AemV4/ijiF/JSlAyE9qz5iFKLJ1YM+1YolKSaQ+MIOLdAmBUTLRmvlD9WD+cGpQfGJycOAN+n5jomt3RLJ2+Bax0rZz5bM8VGaXp0ipSyal2i+RL7Ner/aM6McW1fRNwliqgvyhf8QrGVyFJUC4ukh9aiohlKxvy80xQCsgoCBdw1Lb98LOOYszUmbNU5a3MlwByaDgrkg4RioOUhgPiE4iQFCUVEZUlSz2QTQkW10J1EJ+IYES1BYIzoKSCmgejjur4Q8+EvhxOIw07IrLNVLC0S3oWWQMz3HYbkSDCIYGZNmKQoFHy3zhiCk1BfN/L8w5Y9ZbLoY8ilHWXLHXCOLy58rNPyrPzFMT9STtU1SXDaC0K+KzM8whNQnsoHMn8nyhXj8QAyEJGQedqDxvrEpCnIY1d71pz7vOD8Tu0LWTimGTOEmWKsD3ne5sa7PCqZiC+h6RLH4xSjUv0AD+ADwCFQ/Hia/kTzzX/ABNyFFBY0bR/fOM/jJIzpUf5K35/6hx8RTAyyDV6ekIU4pJWhwwFSdfzeFQWqdBy5asP4ziyhH9u5UP9dKecCmeZqHykFq6v0/EexU1Ex6lyXFCGPL3qYs4diggZDQk09IXVQ65Htp5O+ADKESphS9WTsRuD3CEIR76w6442bsmv8vJvD7wDKlhHbVp9PM7nkPxFcHxZFPuinGjKyf8AEMet1edO6IYUOoNT9VjhOYnnDzgHw8qapzmSNCEEi+p0EFJqEeTYpylSDRKeWkte+8dw4DMYKRhGBCqsWPUQOpBB5RCWo5Ol1YU/V4uTN+9/xFampfrEVprfpCWrG8UWBZNCRS0dnVS0DBUTViA1X+8FowdkTkqyhmG8WyVCraaPAKcWCaPBKkg1A79YCUUamwkTFE084LlkqoSPfSApKHD1978oN4cnNNQl6lSel4wDW+GHYvj39OUIFUJ+sXJds2XQN5kVpSEvFMWSSXL5nSQTSrpyl6Dba2kVcaRbLc8r6xTIBKMiwXS5QdGf6euseisajTRE5XaA+IYj56klbPVzZxVVcvPbpAaFkEvR+6NLg/hKaohSimWnsqzFQJGZ8pYPtYtDSV8CKxCETp08IBHZSlLlncC4a/ODc4R4N0nJWYtONIsTSHPD8XPmDsS1LG4QVeYhph/gJObtTQUmoL5WSGB3ClcgXpaNRKVKlSghCUpSU5mAdX8XrU5nUB3GE5MsH6sZjxT+zKYhSpIT8wJSSHAcH/8AJLfuCk4xKk0FDZvOAZ+C+aA7JAJI77+f2gnBSglkgdYmlo1a7KPFO2m+Dgk5gQaj2b6WgHiuDAlBKruk30tXaG0+bmNB7EV4iU6W3dz94CDppi5Y3VCPB8emSZ0pQf8Aty/lgjUdpqWLZh1yiNp8QY1CMqJyglU0DOUv/iHqHIA+kd8YOfhFFZADkHr0teD+K/MnqC10OUA9qgYML+PUmL5xi2uREN6bSOcS4SgF5cwLSBuCwFWcdIWLmhIPl4B4vCQkfUAT/j+doV4gmg5ezDIxd02BKarhFUxe0dQh6CsQmSyL9Yuwk0pUDDH1wKXfJpeJKJzA99fHzijhnwnNxC05AySWzkMkFnYqs8S4tNaaWFDGwweBR8tBBPaqQQGygAhSQTVsxD7lTax5s5SguD0IxUnTPn87ALV/bQklVw3LntDDD8Gl4daRi5MwlVczkBIP+I1alXNY1HxBNkpZaQHP1UoXFCQ3KE/FPiEqwhStTqCwZAusJ7OZzcJodXqkaULFkc10DmxqHNij4q+Hk4VXZJVKmpzIOp6nRjCRvnBgWCAw/e5v4w2xPG1YjBmSsAqknMk1cAkJYEO97Eau94V8GopQ/wAh6ezFFNRb9oRFJuizB8CJOpPIPTlURscBjEolBJASEhi9C/JOX7wt4SLn/H70Ig9U5hmLjdtmr5RBlyuctWeljwrHDeLKVKzKWtx2y7eAvq7CK5kqLsXIAIWkABX1jTcKb1iHzgpLA1EEpWrQEo6umBGW9GjqMOlv2YlMUW5x35xIg0gLBMSgAMl4rRhnDkvByUB7eUeWgDl3RzkZr7A/6Nq3grDoibUakWYdIrSFy/Y1HMgYtaCeGBlO3+29YJ4fgDNmJQNTU7DWC56lSUZVEJuxTprrXfygOzJfixVxBKgRlQpRZqCz6cv1CfEY1Qors/8AsWhlKmzFzAlFWIJruWNNI7x3BpCkFnvp3g+cW4srtQZLlgqckD4jj0wy0pyEkJYmgTQ0L+7wRw74nCJdVzlzK/LlDL8lL0SFk1WNbcqXhRPkDQB+TARPhHC5k2Y8tGYJUjMSeyLkAnR8qvCH+KMUxPlnKkfSMTgjKkywlv6udlmMSFIQFApFFBiaCup8YRfEM2fhpwXNlpZvoCQyiWsEM1Q92tQRs8NgUTDhcQps0pK5R/6KUUWGxMIvifjUxlKXKIRmypLjtFnJykOAN9YjlJLpFkYN9sz0vjgxCgoDKpg6WNCKXNTpcvBQlg1Ygws4TMRkdRAUVE2YhySE1uYfYdiG8iPGhiXJKpNlmKP4pAUuXvfy/wBxcMONfdYNCAb9IgnDavC3NBaAvD8WMOpS7LNaCtMoAB0DO/dGc4pjgtcwFg6jarVenJ/KNNOw3aJyvtyjM8UlD5hp9LeQEXfHkpSI89wjxwSkyJINXNDU2ezsPFvWBcbOSkkghajSrG1gwsAw8IDnYYMzkcoHMggt3xUsfNtkssy6jE8sgpfl41iUhIO48PxFxwrIzEhnZusDygyoZF2uBM1T5NFg8D8ycAXZSu9nr5Rq5eHlpUolU0usjsyyB2TQOWCWShrUfV4zacaqUcyMrt/IBVNmUG3h9MxkuXLmTZjpzg5sr5XmAgMAfqBQ4p/KtIkY+xGmenEqmylqTKdH9u10/SCdSbvc1jHJUQWPQ+kF5zU3P4/cD5XMPgtRMpbHWZT7+PXp6x3CJZaW3FPfKJT5LAEW5wTwjD51PoPU/qNckots6KbkoobYE5SttvuNYYKSWTR3vR6Gn3ELDLyzMvtnhwzlPL9R5+Sk00eljtxcX/X+gvEsUEyy3/r3iFOGXlJUNKt1i3j6e0w1Y+ogTCy3FLwzElp/Yr5Em8lfQ1fMLXjnyxHpCGDexHUkPWMNokkDWOFPSIk1iSUP+oXyM4LZWHdy4AGug9/aJyAlzlSpQIfMSyQBqzOdNtYulSPnAoy9gGuyup/10hxieE/LlZywdgAxdXQ2tDoRgnrLv6Jp5Jdx6ESuIqw8whsqkFlBu0FBix1ysbaxydxsTjlSvJmclJAIdqBJO7NXeOcbwwWrOSoKYAquSwYZmFSwZ7sBeEX/ABE1aiyXD/WQQOtYe8cWueBMckk7G3yzKExWYuA5UkMdxyDKuPzAOH40Vn+4xLM9PY92vBGOWJaEoHaKmDm3NuXI7wrxakpLJApr947FitWwsuXml6GSlIyqUhSxNWQ9QUBL1CRlBSbbgiPo/wAP4NEySDKCZMuUkZ1klPaLf4kZlG5JtHyrhOKSknMS5+kB+9m84fcS4xMkqSlChLAyFSUOGcZu0kBioOHd7tvGShJy1YUZxUbXZ9VxODlS0L+WtFQDlKmSpQut6sq9jHzX43kzUygQVKlqdQIYpfNlIpqHqWsYL4h8WSpqZbrSmYWCgzgOGdmLCsNOLYNOJCitXZRJlBKKlJBSQ4O5IB8IGMedqCcqWtnz/hvEUSlupJU+1Q12IKg4tR9Id8H4uiZOYJKAXYaVqwALARj5xZTbFvCG/wAPUxCOV4bnwxlFy90JwZpRnGPqzdZYrTNZwSImuZVoGn4gO0eH12e52XTDGEx00582hJ8zGv8Anc4xs1To6RZ8F22Q/N6RSVAte0eP1ARxKeyIu4anNOSOYj05OotnmxjckX8RlZUpR/iK9T784Shfa74ccQWFLWd1HyoPSFapQUWTd4HC6jyHm5m6NfLwxWtRbspqo9Kt1LecAfFHEcxTLFkEvzUAEk+Cad8aeRw1U0SlyxmAzBaXbtPUmh/jS0ZT41kJRiSEf4jM2irLHjfmTE2Omw5sRKWT9vGC8PI5VjmBkO7lmFOfOC0ydLP5w2c64AivYJipPZ3Pt4ccLlhCBygY4bL3awZNUBK6J9YnySbSiiv48Um5v0BIxOedmFqCHQV2gduXX9Qg4cQxH8ndu+Hmdxa9PSF/IjX/AIN+LJyVv2wHHy86ztvrAKuHlNUqIfXz0hquQ1X0gdRDQ5OkkiZwk5tsFkTFVBVb36QUYSTJ2WaSoa/aGSZka4hqX2GI3NhU93SDMPj0IV2SCD9RdQ7OVWYCxe1jtAWCU5sVBi4DWsQO4wz4pw1UkCalUgOlWVFFBaTLrmS2YrKjlbRxWBhB3Z2SfosTmTJzpGWWgCgUAz21zKJY15GF+M4+tYSCSUpsCpRaztmJbSF2IWqTLCVAmZMIK1M6ibhIagQNgdIEWuYsfQRsTQ7czFUFFK6SJJXdDKVxsPux1v8AuGY46FD39oU4HhaSbZgDcsXNj3Up1rDCbhpIFUhNCxqHbQEa9YHypuqDWJpXYIuSmYsHXdu6OYvgYVZY74WzMXlO/f8AmL5GJUtKiLJFr6tRoofAhK2OuGYSRh+2UmZMSpwT2VJAdsoStnrVyeUA8Wxud2JJIJJUKhywHM8y8K5+OmAE5DTVQLD98jFGFxai5Jc679YX47ezD31VIoU6S73g2XxyaiiZimKcjE+IHJ3baOzsJmtr9oEKFAZSBTo5f35w+xBQiUxBBpDzhs3LOlncjzpC7h0jNMCTR6eMFMQlJ1FoydO4mwdNSNlMm0eBg5jicRnQlQ1D+UTTaPn5RaPpFJNFbxlsWClS0ndx0NR5RrJEpzu5sNdoRcY4bMVNKgkkN4NQxV8N6y59kXzI7Q49C1a2SIZfDmGcqWW8YWzZCgKpNIY8OWRKUE3Y99Itzv8ACkRfHX52/QCtAJLl2e3qT+IY/D2BBJXQhNjz9mFqgt2ys51DeZjRcExGUJS1BdILPzcQrNJxgHgipTCcwd+tOdAD5wh45JBSFUoa1e/79YcqSxgbGYRS5awdiR3VDCEQlTR0laZncLMyKB090h4tKWDDYgtoYQTZbD371h/g539tJajV96w7N0mBD6CZshwwWDTUNXlAUxBSGUHDeHQwdPUGdiwrv/qFysYFA0oaX0hcVYXk14AUnKsKIYGNAuaGYG8ZZWMIJQoOPdYacPnh36NuORjc+N1t9DvjZY24ff8A0njsWZaqgkHurrEZGKKtKHX7GGvyUzRlmB2L8xv5VixXw0lH0zSWchwGpoW33hccsUqfYWTFNytdCmZhwUsofqBUYZqA66wzzxUJTF2hydGa8BWCHyxo5EBLkJWqYouALtQE6O16Oe6L5is1j71jmIlZZEy70etDDpKlSJk7dsz8zEKFEqUlIJYAlhYUHcIKkcTI+sZ9qsO8CAZwYd8VS1w9wUlyJUnF8Giw/H0g1l0/8TbxivGcUCkZUgm9dRV2hSFtFyV1tC1jjF2kMeSTVNginJiwY5SHCVFPSC0S7q8PzFCxn/jR+/uhmyfApRa5KjxElJGZRe7kwbhOHsCVa8w7RbKwSJd6q9P3EMRio79Iy/skmXlLhyBpqH9YnKwPzVAJYuaA7/iKJStNDDSSjIzX/MY264OVWL8XwuZKOYhiDQpqCxa+zi8dlylKlhQSWF2sKn8Hwh3w+YJ04S1q68kgWS/cO8w4mfDkorEqXMMoLu5ca3326mF+bVpS7HRwOS2j0JZOMSmWgE6CkEy8QFfS57rQwX8F4d2GIK1ACzMLAXuOYhz8L8JRLdwFZcwJIo+UsW1qR4GJHHG2WLJNL+irgOGHy1LKSatqG8KwbPmy0pJYZqtR7hmINCBD6VhP7WiM3aI1Gw8GjO8fwrJCkoLv9RonW5LCFSi74NjLZ/kZnjRQsLASEFXkLn0EZ/B4ZSFO592aGWLlTJijlCaJqynAruCanbbSKVIIYXIu28MgpKLT9iszWy19HBKSokkGt9usXSsIlKnQSH0FucVyFAvWGnD5KSfqys10uK6NCpSpARbspmCqWTU0YRanCkNp5/qJTVuUlrF78xHZvEAACadY36D1ZkeLSsiyBYE+/tDXh8vLISpxuxPusAcZmBaiQKG3veGXDUpVJSFaEhn8D0imf8FYpJuTKV4gqLWrCybMdo0o4ZJNXUO/9RUOFSNie8wKyRR3gmzK45FiKHX34RZwmf8AVQXHv3vDvHcKRkOV359ecL/h/CJM0oWCXBYWqGPo8O8ilBg+Jxmhvh5oLHT3SDpE3Mhaf5Jem40/+piudghLUCKJO/KLRLSFX7RSBTV/TXxEeW3/AIequ/7Fq20iIB18oYKwiXP9wHTSIrwwAfM8VWicRY0FC6fSfLkYLkq+YgptmHmNIKmyElCn1onmRqG5uHhbhp5DMWIOod23imMt419EklpKwbAYdBUpKwSdG8/SG2G4UjNVA01JvvpC/FJyTgqjE6c406ZktIKszsCedBtpCs8naafYeJxSp+jP8ZTLCVhKQGoGGoLKPiWhTIlFgTqYvxs1+zqQ/wB/WB0zCcoNhFcFrGieX5SsJxh7YSLMPSDkSEiXm10pCta8ymFzbraDMXxcSyEAUAIJ2NiRtWBiroOTpMGxcxi1N4oKXD26xbLAKSshySa+/WKphJhm1OkK8bq2eQt2AoBrzh1jP7Ye+l60hRw5KUqVmdkh+vTvi3FcZ+aKhi/edrCkEuQarsM4FKC8SlJWQA61qFMqUhy3M0T/ANo0H/LynU73ZINVHUM2t4ynC5xTMmaOj0Ig/h5CpqX/AMwz9WN+UT5uXTLfj/jGzV/D/Ds65iyVJEtWUhO4+q9BUDTTnGv4fg8vZSGSkZi9ypW/O9OkQ+D8JLEpiXGeYlWjqcFSjqxVQdIb42eJcsZRVvAmjP8Aiu8I0pbMGWRt0hTxXiIkgBJBW9Rtu50PielIzHH8SqYHmlRAqEv2RzL3PV9YI4zOCVpAdRJqdLkU7wa+kZviXEhPJCfpSSH3Ni3IV8YyKfbKox1SfsHw3EUkqCO+/MNFkrEMCdctOu/V4SyMKVTnSSkn6m1Zq+YEPTwzclti3jaNnJRJpfk22LDNCSk3JBHgxr0r4wdhcQ5DA+sWy+EpcFRzBO1PFr6QdIwqEWAr71ibJkj6MSZUZrK7SsoVR9rtWAMZnqBbfeu/5htMnoUf0fxHJspDUUPP1jPKuinT2ZxWDQb5n97xbIQwLE+X5h6MLLI+pH/yb1iK8DL1Ke5QPkI3zLrk3T9ChUwv9UdTiFf+J5PDIYOVv6xFeFluySHZ733uPbxvks1quWLsXiwxzAU5jrY10vCjgxKcQlQpVq1uDdoZLkDMy0uHrencSxieLKUpAQlQA3150JiiLpUSyyLsI4jxAqSU5nVoQLFqF2ivCJKQkfMBU1aXObU67QuUonYffq5iv5xRLKv5E/cD7nxjlii1wD55WS/qmX9Tdpm3TQA+cGzseVH+2sEXAoG26mFUuUAXUxVVz/q0UrwaAxClP793h7jFilkYymY1dHQ/efDaATihndiH335coiMWsBhUaU9mPTcYFVygFu6gqD1EbGFejJSv2H4jtS+h9j1j2M4iVJU1my9Tb8xzg+KClTEBIGYAh62oBXmoDwgWfhFJJb6XJ5hzrz0geNqYTtxtFCD23Md+Wcw2iC01Y66097wXOBBS+WoHWtR3wyToyKshwBlT8yvpQCrwFB4t4QDjZudZIAAJg1EgyZC3b+4wFdBfyL98LVyjRIBJN29IKP2dP6DJOIGXKPfOJAMDpHcPgFpDlHv7QdK4Wo1LB9z+IDXkNz4F3ygEmr79IokKAUTpDSbw/wDjmbmPe8ckcLQCxJUCbDsltnY+kPj0TN82A4ZagrM31PTQvpGm4NgcixMnEIAYpSHUonQqFgOTg90V4OWlOQAfSq91dxIoKaWa8XzFm7tzJaBcE+xim0uGPpPF5csjIVhiC5YO1WLWjQf8zMxEuYrKEJSRqSaAmhtdnPSPnMyYd36PE1cZmoQZaZikpuwLAbwvLC40jIS/LkY/FOOICUuyykAAUYECvhR4TcPpLbZx+4F41xXNNCjUv0plGXxDd3WCOHzcycxpmLt4bQlxajyX+RSlS9BPDEdpZ1sPfcIYFQG59IVYScyiGoXPmIYy5WbUxNl7ti1y6ReiarQd8GS0OzvVoqwkliwLc9oYS5SAHKn6RK+RqjRg5nF1pVU05CPYji05IBCgx3HPpHMThczj+Q86xanB5wxBPp46R6DjBO6JVOVdgiuNzr5kj/rF6OMzlJolKj99jWkRxHBM1QGAFR36QTgpJSkA1POtNO54JrHV0jvLP7YXw2bMUHnBKUitCQpnY2/MQViO04em9YsGMIs3v/UBKxIJtb3pCr+kZKTfbDBiXDGpGsDqNe4Dwi2TLUt8o5dIqVhVUO/6MdQNkfl0jwwKVUL1reJJQTtBEpw/Qg9CKxmzR0YpvkWqXLT9IzcwD6mOCUVF8gAv4d+wi7EgJegPOOoC1MatQcugaO8r9FkfjxXZdKQkWDUjiw5pHJagl3ctcAfTVu09g8FYZUlSTmWsK0SEO9QB2s32EMWzJMuNKX4gnzGqelh0P474vxgaoDtWurMWJtbWK5Uj5hyy3zbEhz058rxGdg1popKhs7+sLknYWOeiaZ1OJLVQ4d7Dsvemmh7zE1T05CVgCxCXd+bPWKkYlYQUAkBVTW7etYDm4TNcH3zgo6+w3lso4jxH5pBAZIH01NrX8I7h8SEiorroXht8OoSmchJACXNCzOzi/MCPcfVnnzFGpcB92AH2MPjlV1QqUbjsAf1NXJJDVeKPnn+BPSCpOEUbDvb7wR/SB+0pI3YP6Qay80kL14FpxL3Bi6UVuCEkjQkfcwwlGWkEAZidwAPDvijEY9gAC7X2hyYFILwqchJUejMWq5746vESxu//AJV9IVHEv/Jntr5B2iozS1A53Ip5x1o2mHYjGCoYEb0H7hTPmuoJAobl2ptyialKKhqbUFHjQyPg1SQJiilSvqKC7a9lTEE2NtjC8mRRDhCyfBPhxU91gAOe2svl6AJGwsNuUNMRwuXJHaUVqIJDME08SwPSBMPxuaS7plolsn5SXKd8oSXoo+Q5PFBWVvm1qRvV6mwDm3IRLOVjoJxK5UmuYbMPue+CJc01oabaR5eJFtW92geZiyzAgesTyTkNUkuRjJJO3eYOky927i8Z2Vilb+/CDZWJUGL++4QDxtMNZkRxEgBzR9PXSATiGcHTwhnildk82brCrFqDMXCtf9xTXJFySl8QDUPXnE8RPSFb0qdvf3gPD5A1Mxer/bwglUkKSaENbSwp1jHV0bXsom4xNwC36aOSZqXDjy5RUFpAYgi3PrF+FlJ3UxY/7p3QTSO1ZP8AqgAyXvEpaiW7VPSOqw4OjMb/AJ8YqmrIoA55QDYccd8sn8m5Cm6/aLCQLqB30/cUSl70jhSkmwJjF+zfFxwEz5NmTnSfAeBeLlYRMqcylZlSlUCiQkkGhuL0Nx9oCyseXIxOYoG4ejVvHJpMapNKnyG4daMy0jL/AHSAeTl6EnfWsKJmcKUhNCHScrh9C6rtytygozWAbr7eKc7E1pBrJJdgS1a/EL4TwuVmPzllLCgTSvXSGvEOLJZcuUPmIXUlZJUDoxPf4wgz5ebxKUu7iMc2xVFiObP73izLmpWKQQDsecWmarRifdoTy2GqQXw3CpGaYVAGWHZVzfuELFTZKgQFZibAmxy879qpPLnFyVk0UEjq8SmSUm4FPdHhsXXZ21cIVTChP8r1YekSSqWwcqfk0Mk4OXYpSX5B4tEhOiAO4Q3z/wBgaClWY0Qk9TXveLpXAnbOonkPzDBPQR1I5wDzS9BrHH2CDhSE/wAT3lx6xIYUDQeEGZdzEw1WhfkYzWIJK7KnTcagQR/yUzLlzEhiNHYhqFtn8THG1J8BFSyzxt2Z10VSaEkAl2uXixUwnaPZTSLFYFTPodq+lo5/sEFEyp1iHzQ9oJOHIsIl/TMKj7RtpHasGRe0GSY8ESxFyW/1GNnJFuJJA0Y8oDn4Z6vtT3pDJP0932hVjKW2jZIxAk2QAKaisTk5srEAt/Ie9YiDXug+X9I96RhtKwE4dzu/4iP9F2SQW5V8oLmWix6Rrl7DS9CorKLvFsqYC5JNILKXEAYjWOVSC5iX/PSB+o788V7LN4l4GlxetIzIppHOKOstXNKukDGSdItlikvofWJoFB1gXaBpMHWlOVq5h4HoNI8EUBuLNqPHlF05Ie0exSAwoIYuUKePkGK29IKlzQz36t94rw6QxpBUxIa2kC0Yo0UlWYM1IkEm1I4k2i1ZgLDoq+VV3iaV8q8rGLE/T3GKUi3SCXKMfBLM9GjudjFQN/ekWzBf3pB6GWcmLA1iKJoOkQWKDviGGsYzU66GCSGrEFEaAxXNNu70iicov4xiRrYckAm2upjjp1J+0DyTQx0wNGpl6ynSJSiNYFiLx3YTVBWZL3Ia/KJoQTZQI5/iKGpEpSA9hGVZoQqSljmAB5VeBTJ7vtB6BWLUJqvrGoFn/9k="/>
          <p:cNvSpPr>
            <a:spLocks noChangeAspect="1" noChangeArrowheads="1"/>
          </p:cNvSpPr>
          <p:nvPr/>
        </p:nvSpPr>
        <p:spPr bwMode="auto">
          <a:xfrm>
            <a:off x="1524000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5735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3"/>
          <p:cNvSpPr/>
          <p:nvPr/>
        </p:nvSpPr>
        <p:spPr>
          <a:xfrm>
            <a:off x="1670304" y="1690688"/>
            <a:ext cx="7704856" cy="7617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1" dirty="0"/>
              <a:t>Qual a opção verdadeira sobre a estenose mitral?</a:t>
            </a:r>
            <a:endParaRPr lang="pt-BR" b="1" i="1" dirty="0"/>
          </a:p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5" name="Content Placeholder 7"/>
          <p:cNvSpPr txBox="1">
            <a:spLocks/>
          </p:cNvSpPr>
          <p:nvPr/>
        </p:nvSpPr>
        <p:spPr>
          <a:xfrm>
            <a:off x="1524000" y="2924945"/>
            <a:ext cx="9217024" cy="3727877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lphaLcPeriod"/>
            </a:pPr>
            <a:r>
              <a:rPr lang="pt-BR" sz="1800" dirty="0"/>
              <a:t>A intensidade do sopro se correlaciona com o gravidade da estenose.</a:t>
            </a:r>
          </a:p>
          <a:p>
            <a:pPr marL="0" indent="0">
              <a:buNone/>
            </a:pPr>
            <a:endParaRPr lang="pt-BR" sz="1800" dirty="0"/>
          </a:p>
          <a:p>
            <a:pPr marL="457200" indent="-457200">
              <a:buFont typeface="+mj-lt"/>
              <a:buAutoNum type="alphaLcPeriod"/>
            </a:pPr>
            <a:r>
              <a:rPr lang="pt-BR" sz="1800" dirty="0">
                <a:solidFill>
                  <a:srgbClr val="FF0000"/>
                </a:solidFill>
              </a:rPr>
              <a:t>A redução do tempo entre B2 e o estalido de abertura se correlaciona com a gravidade da estenose.</a:t>
            </a:r>
          </a:p>
          <a:p>
            <a:pPr marL="457200" indent="-457200">
              <a:buFont typeface="+mj-lt"/>
              <a:buAutoNum type="alphaLcPeriod"/>
            </a:pPr>
            <a:endParaRPr lang="pt-BR" sz="1800" dirty="0"/>
          </a:p>
          <a:p>
            <a:pPr marL="457200" indent="-457200">
              <a:buFont typeface="+mj-lt"/>
              <a:buAutoNum type="alphaLcPeriod"/>
            </a:pPr>
            <a:r>
              <a:rPr lang="pt-BR" sz="1800" dirty="0"/>
              <a:t>Na EM grave, desdobramento fixo e hipofonese de B2 se correlacionam com a presença de hipertensão pulmonar.</a:t>
            </a:r>
          </a:p>
          <a:p>
            <a:pPr marL="457200" indent="-457200">
              <a:buFont typeface="+mj-lt"/>
              <a:buAutoNum type="alphaLcPeriod"/>
            </a:pPr>
            <a:endParaRPr lang="pt-BR" sz="1800" dirty="0"/>
          </a:p>
          <a:p>
            <a:pPr marL="457200" indent="-457200">
              <a:buFont typeface="+mj-lt"/>
              <a:buAutoNum type="alphaLcPeriod"/>
            </a:pPr>
            <a:r>
              <a:rPr lang="pt-BR" sz="1800" dirty="0"/>
              <a:t>B1 hiperfonética se correlaciona com calcificação importante da valva.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BDE82CA-0B5B-284E-AFF8-143149FCB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Orovalvar</a:t>
            </a:r>
            <a:r>
              <a:rPr lang="en-US" dirty="0"/>
              <a:t> e </a:t>
            </a:r>
            <a:r>
              <a:rPr lang="en-US" dirty="0" err="1"/>
              <a:t>Congênitas</a:t>
            </a:r>
            <a:r>
              <a:rPr lang="en-US" dirty="0"/>
              <a:t> 300</a:t>
            </a:r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176784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7"/>
          <p:cNvSpPr txBox="1">
            <a:spLocks/>
          </p:cNvSpPr>
          <p:nvPr/>
        </p:nvSpPr>
        <p:spPr>
          <a:xfrm>
            <a:off x="317879" y="2523744"/>
            <a:ext cx="4802761" cy="369417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800" dirty="0"/>
              <a:t>A </a:t>
            </a:r>
            <a:r>
              <a:rPr lang="pt-BR" sz="1800" dirty="0">
                <a:solidFill>
                  <a:srgbClr val="FF0000"/>
                </a:solidFill>
              </a:rPr>
              <a:t>DURAÇÃO</a:t>
            </a:r>
            <a:r>
              <a:rPr lang="pt-BR" sz="1800" dirty="0"/>
              <a:t> do sopro se correlaciona com o gravidade da estenose.</a:t>
            </a:r>
          </a:p>
          <a:p>
            <a:endParaRPr lang="pt-BR" sz="1800" dirty="0"/>
          </a:p>
          <a:p>
            <a:r>
              <a:rPr lang="pt-BR" sz="1800" dirty="0">
                <a:solidFill>
                  <a:srgbClr val="FF0000"/>
                </a:solidFill>
              </a:rPr>
              <a:t>A redução do tempo entre B2 e o estalido de abertura se correlaciona com o a gravidade da estenose (AUMENTO NA PRESSÃO ATRIAL ESQUERDA)</a:t>
            </a:r>
          </a:p>
          <a:p>
            <a:endParaRPr lang="pt-BR" sz="1800" dirty="0"/>
          </a:p>
          <a:p>
            <a:r>
              <a:rPr lang="pt-BR" sz="1800" dirty="0"/>
              <a:t>Na EM grave, B2 </a:t>
            </a:r>
            <a:r>
              <a:rPr lang="pt-BR" sz="1800" dirty="0">
                <a:solidFill>
                  <a:srgbClr val="FF0000"/>
                </a:solidFill>
              </a:rPr>
              <a:t>ÚNICA E HIPERFONÉTICA </a:t>
            </a:r>
            <a:r>
              <a:rPr lang="pt-BR" sz="1800" dirty="0"/>
              <a:t>se correlaciona com a presença de hipertensão pulmonar.</a:t>
            </a:r>
          </a:p>
          <a:p>
            <a:pPr marL="0" indent="0">
              <a:buNone/>
            </a:pPr>
            <a:endParaRPr lang="pt-BR" sz="1800" dirty="0"/>
          </a:p>
          <a:p>
            <a:r>
              <a:rPr lang="pt-BR" sz="1800" dirty="0"/>
              <a:t>B1 </a:t>
            </a:r>
            <a:r>
              <a:rPr lang="pt-BR" sz="1800" dirty="0">
                <a:solidFill>
                  <a:srgbClr val="FF0000"/>
                </a:solidFill>
              </a:rPr>
              <a:t>HIPOFONÉTICA</a:t>
            </a:r>
            <a:r>
              <a:rPr lang="pt-BR" sz="1800" dirty="0"/>
              <a:t> se correlaciona com calcificação importante da valva.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FB741F06-BCF9-424C-B8B8-D38950B96047}"/>
              </a:ext>
            </a:extLst>
          </p:cNvPr>
          <p:cNvSpPr txBox="1"/>
          <p:nvPr/>
        </p:nvSpPr>
        <p:spPr>
          <a:xfrm>
            <a:off x="1503109" y="6497400"/>
            <a:ext cx="3000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Braunwald’s</a:t>
            </a:r>
            <a:r>
              <a:rPr lang="en-US" sz="1600" dirty="0"/>
              <a:t> Heart Disease, 10 Ed.</a:t>
            </a:r>
          </a:p>
        </p:txBody>
      </p:sp>
      <p:sp>
        <p:nvSpPr>
          <p:cNvPr id="7" name="CaixaDeTexto 4">
            <a:extLst>
              <a:ext uri="{FF2B5EF4-FFF2-40B4-BE49-F238E27FC236}">
                <a16:creationId xmlns:a16="http://schemas.microsoft.com/office/drawing/2014/main" id="{FAAE7E7C-220A-C744-AD31-78F5C5025560}"/>
              </a:ext>
            </a:extLst>
          </p:cNvPr>
          <p:cNvSpPr txBox="1"/>
          <p:nvPr/>
        </p:nvSpPr>
        <p:spPr>
          <a:xfrm>
            <a:off x="1664451" y="1782599"/>
            <a:ext cx="21096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Estenose</a:t>
            </a:r>
            <a:r>
              <a:rPr lang="en-US" sz="2400" dirty="0"/>
              <a:t> mitral</a:t>
            </a:r>
            <a:endParaRPr lang="pt-BR" sz="2400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190719C5-AFFB-A447-BBC9-97EB1C81D8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314" y="69667"/>
            <a:ext cx="7365686" cy="6427733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AB04D37E-8C91-C44B-8FD4-8F47838C6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879" y="317296"/>
            <a:ext cx="10515600" cy="1325563"/>
          </a:xfrm>
        </p:spPr>
        <p:txBody>
          <a:bodyPr/>
          <a:lstStyle/>
          <a:p>
            <a:r>
              <a:rPr lang="en-US" dirty="0" err="1"/>
              <a:t>Orovalvar</a:t>
            </a:r>
            <a:r>
              <a:rPr lang="en-US" dirty="0"/>
              <a:t> e </a:t>
            </a:r>
            <a:r>
              <a:rPr lang="en-US" dirty="0" err="1"/>
              <a:t>Congênitas</a:t>
            </a:r>
            <a:r>
              <a:rPr lang="en-US" dirty="0"/>
              <a:t> 300</a:t>
            </a:r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343332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BA0DB24-F236-2345-A065-825C99CD2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err="1"/>
              <a:t>Orovalvar</a:t>
            </a:r>
            <a:r>
              <a:rPr lang="pt-BR" dirty="0"/>
              <a:t> e congênita 500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D42088FC-4403-EE48-9B05-F3DA0561B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pt-BR" sz="3100" dirty="0">
                <a:latin typeface="Arial" pitchFamily="34" charset="0"/>
                <a:cs typeface="Arial" pitchFamily="34" charset="0"/>
              </a:rPr>
              <a:t>Em relação à tetralogia de </a:t>
            </a:r>
            <a:r>
              <a:rPr lang="pt-BR" sz="3100" dirty="0" err="1">
                <a:latin typeface="Arial" pitchFamily="34" charset="0"/>
                <a:cs typeface="Arial" pitchFamily="34" charset="0"/>
              </a:rPr>
              <a:t>Fallot</a:t>
            </a:r>
            <a:r>
              <a:rPr lang="pt-BR" sz="3100" dirty="0">
                <a:latin typeface="Arial" pitchFamily="34" charset="0"/>
                <a:cs typeface="Arial" pitchFamily="34" charset="0"/>
              </a:rPr>
              <a:t> é correto afirmar que:</a:t>
            </a:r>
          </a:p>
          <a:p>
            <a:endParaRPr lang="pt-BR" sz="3100" dirty="0"/>
          </a:p>
          <a:p>
            <a:pPr marL="514350" indent="-514350">
              <a:buFont typeface="+mj-lt"/>
              <a:buAutoNum type="alphaLcParenR"/>
            </a:pPr>
            <a:r>
              <a:rPr lang="pt-BR" sz="3100" dirty="0">
                <a:latin typeface="Arial" pitchFamily="34" charset="0"/>
                <a:cs typeface="Arial" pitchFamily="34" charset="0"/>
              </a:rPr>
              <a:t>Em torno de 35% dos casos o arco aórtico está à direita</a:t>
            </a:r>
          </a:p>
          <a:p>
            <a:pPr marL="514350" indent="-514350">
              <a:buFont typeface="+mj-lt"/>
              <a:buAutoNum type="alphaLcParenR"/>
            </a:pPr>
            <a:endParaRPr lang="pt-BR" sz="3100" dirty="0">
              <a:latin typeface="Arial" pitchFamily="34" charset="0"/>
              <a:cs typeface="Arial" pitchFamily="34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pt-BR" sz="31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Associação de anomalia de coronária ocorre em 5% dos casos e a forma mais comum é a descendente anterior sair da coronária direita e cruzar o infundíbulo  do VD</a:t>
            </a:r>
          </a:p>
          <a:p>
            <a:pPr marL="514350" indent="-514350">
              <a:buFont typeface="+mj-lt"/>
              <a:buAutoNum type="alphaLcParenR"/>
            </a:pPr>
            <a:endParaRPr lang="pt-BR" sz="3100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pt-BR" sz="3100" dirty="0">
                <a:latin typeface="Arial" pitchFamily="34" charset="0"/>
                <a:cs typeface="Arial" pitchFamily="34" charset="0"/>
              </a:rPr>
              <a:t>Associação de  síndrome da agenesia de válvula pulmonar com estenose e insuficiência importantes do trato de saída do VD não ocorre em Tetralogia de </a:t>
            </a:r>
            <a:r>
              <a:rPr lang="pt-BR" sz="3100" dirty="0" err="1">
                <a:latin typeface="Arial" pitchFamily="34" charset="0"/>
                <a:cs typeface="Arial" pitchFamily="34" charset="0"/>
              </a:rPr>
              <a:t>Fallot</a:t>
            </a:r>
            <a:r>
              <a:rPr lang="pt-BR" sz="3100" dirty="0">
                <a:latin typeface="Arial" pitchFamily="34" charset="0"/>
                <a:cs typeface="Arial" pitchFamily="34" charset="0"/>
              </a:rPr>
              <a:t>.</a:t>
            </a:r>
          </a:p>
          <a:p>
            <a:pPr marL="514350" indent="-514350">
              <a:buFont typeface="+mj-lt"/>
              <a:buAutoNum type="alphaLcParenR"/>
            </a:pPr>
            <a:endParaRPr lang="pt-BR" sz="3100" dirty="0">
              <a:latin typeface="Arial" pitchFamily="34" charset="0"/>
              <a:cs typeface="Arial" pitchFamily="34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pt-BR" sz="3100" dirty="0">
                <a:latin typeface="Arial" pitchFamily="34" charset="0"/>
                <a:cs typeface="Arial" pitchFamily="34" charset="0"/>
              </a:rPr>
              <a:t>Todas estão incorretas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076187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BA0DB24-F236-2345-A065-825C99CD2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err="1"/>
              <a:t>Orovalvar</a:t>
            </a:r>
            <a:r>
              <a:rPr lang="pt-BR" dirty="0"/>
              <a:t> e congênita 500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D42088FC-4403-EE48-9B05-F3DA0561B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PT" sz="3200" dirty="0"/>
              <a:t>Um arco aórtico direito ocorre em cerca de 25% dos pacientes, e as anormalidades do trajeto das artérias coronárias ocorrem em aproximadamente 5%. o ventrículo direito. A síndrome da valva pulmonar ausente é uma forma rara de tetralogia na qual a estenose e a regurgitação da via de saída do ventrículo direito são decorrentes de uma valva pulmonar marcadamente </a:t>
            </a:r>
            <a:r>
              <a:rPr lang="pt-PT" sz="3200" dirty="0" err="1"/>
              <a:t>estenótica</a:t>
            </a:r>
            <a:r>
              <a:rPr lang="pt-PT" sz="3200" dirty="0"/>
              <a:t>.</a:t>
            </a:r>
            <a:endParaRPr lang="pt-BR" sz="3200" dirty="0">
              <a:latin typeface="Arial" pitchFamily="34" charset="0"/>
              <a:cs typeface="Arial" pitchFamily="34" charset="0"/>
            </a:endParaRPr>
          </a:p>
          <a:p>
            <a:pPr>
              <a:buNone/>
            </a:pPr>
            <a:r>
              <a:rPr lang="pt-BR" dirty="0" err="1">
                <a:latin typeface="Arial" pitchFamily="34" charset="0"/>
                <a:cs typeface="Arial" pitchFamily="34" charset="0"/>
              </a:rPr>
              <a:t>Braunwald</a:t>
            </a:r>
            <a:r>
              <a:rPr lang="pt-BR" dirty="0">
                <a:latin typeface="Arial" pitchFamily="34" charset="0"/>
                <a:cs typeface="Arial" pitchFamily="34" charset="0"/>
              </a:rPr>
              <a:t> 11ª Edição</a:t>
            </a:r>
          </a:p>
          <a:p>
            <a:pPr>
              <a:buNone/>
            </a:pPr>
            <a:r>
              <a:rPr lang="pt-BR" dirty="0">
                <a:latin typeface="Arial" pitchFamily="34" charset="0"/>
                <a:cs typeface="Arial" pitchFamily="34" charset="0"/>
              </a:rPr>
              <a:t>Congenital Heart </a:t>
            </a:r>
            <a:r>
              <a:rPr lang="pt-BR" dirty="0" err="1">
                <a:latin typeface="Arial" pitchFamily="34" charset="0"/>
                <a:cs typeface="Arial" pitchFamily="34" charset="0"/>
              </a:rPr>
              <a:t>Disease</a:t>
            </a:r>
            <a:endParaRPr lang="pt-BR" dirty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174953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Cardiomiopatias</a:t>
            </a:r>
            <a:r>
              <a:rPr lang="en-US" dirty="0"/>
              <a:t> e IC 200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000" dirty="0"/>
              <a:t>	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5A39325-0C12-EB44-A115-886AC6685AA8}"/>
              </a:ext>
            </a:extLst>
          </p:cNvPr>
          <p:cNvSpPr txBox="1"/>
          <p:nvPr/>
        </p:nvSpPr>
        <p:spPr>
          <a:xfrm>
            <a:off x="381000" y="1825625"/>
            <a:ext cx="9702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São causas de pulso paradoxal, exceto:</a:t>
            </a:r>
          </a:p>
          <a:p>
            <a:endParaRPr lang="pt-BR" dirty="0"/>
          </a:p>
          <a:p>
            <a:pPr marL="342900" indent="-342900">
              <a:buFont typeface="+mj-lt"/>
              <a:buAutoNum type="alphaLcParenR"/>
            </a:pPr>
            <a:r>
              <a:rPr lang="pt-BR" dirty="0"/>
              <a:t>Derrame pericárdico </a:t>
            </a:r>
          </a:p>
          <a:p>
            <a:pPr marL="342900" indent="-342900">
              <a:buFont typeface="+mj-lt"/>
              <a:buAutoNum type="alphaLcParenR"/>
            </a:pPr>
            <a:r>
              <a:rPr lang="pt-BR" dirty="0"/>
              <a:t>Asma</a:t>
            </a:r>
          </a:p>
          <a:p>
            <a:pPr marL="342900" indent="-342900">
              <a:buFont typeface="+mj-lt"/>
              <a:buAutoNum type="alphaLcParenR"/>
            </a:pPr>
            <a:r>
              <a:rPr lang="pt-BR" dirty="0" err="1"/>
              <a:t>Amiloidose</a:t>
            </a:r>
            <a:endParaRPr lang="pt-BR" dirty="0"/>
          </a:p>
          <a:p>
            <a:pPr marL="342900" indent="-342900">
              <a:buFont typeface="+mj-lt"/>
              <a:buAutoNum type="alphaLcParenR"/>
            </a:pPr>
            <a:r>
              <a:rPr lang="pt-BR" dirty="0"/>
              <a:t>Pericardite </a:t>
            </a:r>
            <a:r>
              <a:rPr lang="pt-BR" dirty="0" err="1"/>
              <a:t>constrictiva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5840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0DACAFB-932B-3D4D-ADEB-9431B4A56C3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52400"/>
            <a:ext cx="12192000" cy="6705600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pt-BR" sz="4400" b="1" dirty="0"/>
              <a:t>REGRAS :</a:t>
            </a:r>
            <a:endParaRPr lang="pt-BR" sz="4400" dirty="0"/>
          </a:p>
          <a:p>
            <a:pPr marL="0" indent="0">
              <a:buNone/>
            </a:pPr>
            <a:r>
              <a:rPr lang="pt-BR" sz="4400" dirty="0"/>
              <a:t>1. Questões do teste são distribuídas em grupos: IC e cardiomiopatia, doenças </a:t>
            </a:r>
            <a:r>
              <a:rPr lang="pt-BR" sz="4400" dirty="0" err="1"/>
              <a:t>orovalvares</a:t>
            </a:r>
            <a:r>
              <a:rPr lang="pt-BR" sz="4400" dirty="0"/>
              <a:t> e cardiopatia congênita; doença arterial coronariana; arritmias; e miscelânea (em cardiologia), com valores de pontos de: 200,300,400,500, de acordo com o grau de dificuldade.</a:t>
            </a:r>
          </a:p>
          <a:p>
            <a:pPr marL="0" indent="0">
              <a:buNone/>
            </a:pPr>
            <a:r>
              <a:rPr lang="pt-BR" sz="4400" dirty="0"/>
              <a:t>2. Cada grupo de residentes deve escolher uma questão, a cada vez, em sequência. O 1º é por sorteio.</a:t>
            </a:r>
          </a:p>
          <a:p>
            <a:pPr marL="0" indent="0">
              <a:buNone/>
            </a:pPr>
            <a:r>
              <a:rPr lang="pt-BR" sz="4400" dirty="0"/>
              <a:t>3. A questão é lida pelo coordenador. O grupo tem 1 min para resposta. </a:t>
            </a:r>
          </a:p>
          <a:p>
            <a:pPr marL="0" indent="0">
              <a:buNone/>
            </a:pPr>
            <a:r>
              <a:rPr lang="pt-BR" sz="4400" dirty="0"/>
              <a:t>4. Em caso de acerto, </a:t>
            </a:r>
            <a:r>
              <a:rPr lang="pt-BR" sz="4400" b="1" dirty="0"/>
              <a:t>GANHAM</a:t>
            </a:r>
            <a:r>
              <a:rPr lang="pt-BR" sz="4400" dirty="0"/>
              <a:t> os pontos; em caso de erro, </a:t>
            </a:r>
            <a:r>
              <a:rPr lang="pt-BR" sz="4400" b="1" dirty="0"/>
              <a:t>PERDEM</a:t>
            </a:r>
            <a:r>
              <a:rPr lang="pt-BR" sz="4400" dirty="0"/>
              <a:t> os pontos da questão.</a:t>
            </a:r>
          </a:p>
          <a:p>
            <a:pPr marL="0" indent="0">
              <a:buNone/>
            </a:pPr>
            <a:r>
              <a:rPr lang="pt-BR" sz="4400" dirty="0"/>
              <a:t>5. O tempo é cronometrado em um relógio na tela.</a:t>
            </a:r>
          </a:p>
          <a:p>
            <a:pPr marL="0" indent="0">
              <a:buNone/>
            </a:pPr>
            <a:r>
              <a:rPr lang="pt-BR" sz="4400" dirty="0"/>
              <a:t>6. A coordenação comenta a resposta correta e passa ao próximo grupo.</a:t>
            </a:r>
          </a:p>
          <a:p>
            <a:pPr marL="0" indent="0">
              <a:buNone/>
            </a:pPr>
            <a:r>
              <a:rPr lang="pt-BR" sz="4400" dirty="0"/>
              <a:t>7. As referências das questões são as Diretrizes da SBC e a 11ªEd </a:t>
            </a:r>
            <a:r>
              <a:rPr lang="pt-BR" sz="4400" dirty="0" err="1"/>
              <a:t>Braunwald</a:t>
            </a:r>
            <a:r>
              <a:rPr lang="pt-BR" sz="4400" dirty="0"/>
              <a:t>.</a:t>
            </a:r>
          </a:p>
          <a:p>
            <a:pPr marL="0" indent="0">
              <a:buNone/>
            </a:pPr>
            <a:r>
              <a:rPr lang="pt-BR" sz="4400" dirty="0"/>
              <a:t>8. A duração prevista da atividade é de40minutos. Após esse tempo, aguarda-se que todos façam a resposta para que haja um mesmo número de questões.</a:t>
            </a:r>
          </a:p>
          <a:p>
            <a:pPr marL="0" indent="0">
              <a:buNone/>
            </a:pPr>
            <a:r>
              <a:rPr lang="pt-BR" sz="4400" dirty="0"/>
              <a:t>9. As equipe vencedoras vão para a final.</a:t>
            </a:r>
          </a:p>
          <a:p>
            <a:pPr marL="0" indent="0">
              <a:buNone/>
            </a:pPr>
            <a:r>
              <a:rPr lang="pt-BR" sz="4400" dirty="0"/>
              <a:t>10. Os vencedores receberão prêmios:</a:t>
            </a:r>
          </a:p>
          <a:p>
            <a:pPr marL="0" indent="0">
              <a:buNone/>
            </a:pPr>
            <a:r>
              <a:rPr lang="pt-BR" sz="4400" dirty="0"/>
              <a:t>11. A coordenação solicita aos participantes e plateia que </a:t>
            </a:r>
            <a:r>
              <a:rPr lang="pt-BR" sz="4400" b="1" dirty="0"/>
              <a:t>POR FAVOR</a:t>
            </a:r>
            <a:r>
              <a:rPr lang="pt-BR" sz="4400" dirty="0"/>
              <a:t> não se comuniquem durante as respostas.</a:t>
            </a:r>
          </a:p>
          <a:p>
            <a:pPr marL="0" indent="0">
              <a:buNone/>
            </a:pPr>
            <a:r>
              <a:rPr lang="pt-BR" sz="4400" dirty="0"/>
              <a:t>12</a:t>
            </a:r>
            <a:r>
              <a:rPr lang="pt-BR" sz="4400" b="1" dirty="0"/>
              <a:t>. Atenção! Existem questões surpresa sobre assuntos gerais espalhadas pelo jogo!</a:t>
            </a:r>
          </a:p>
          <a:p>
            <a:pPr marL="0" indent="0">
              <a:buNone/>
            </a:pPr>
            <a:r>
              <a:rPr lang="pt-BR" sz="4400" b="1" dirty="0"/>
              <a:t> BOA SORTE!!!!!!!</a:t>
            </a: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50906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Cardiomiopatias</a:t>
            </a:r>
            <a:r>
              <a:rPr lang="en-US" dirty="0"/>
              <a:t> e IC 200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000" dirty="0"/>
              <a:t>	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CDBA1DC-551C-0D46-805E-8721CCD247B2}"/>
              </a:ext>
            </a:extLst>
          </p:cNvPr>
          <p:cNvSpPr txBox="1"/>
          <p:nvPr/>
        </p:nvSpPr>
        <p:spPr>
          <a:xfrm>
            <a:off x="1186775" y="1825625"/>
            <a:ext cx="957201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dirty="0"/>
              <a:t>“...achado característico é o pulso paradoxal (Fig. 83.5), um declínio anormalmente grande na pressão arterial sistêmica durante a inspiração (definido como uma queda &gt; 10 </a:t>
            </a:r>
            <a:r>
              <a:rPr lang="pt-PT" dirty="0" err="1"/>
              <a:t>mmHg</a:t>
            </a:r>
            <a:r>
              <a:rPr lang="pt-PT" dirty="0"/>
              <a:t> na pressão sistólica). Outras causas de pulso paradoxal incluem pericardite constritiva, embolia pulmonar e doença pulmonar com grandes variações na pressão intratorácica. “</a:t>
            </a:r>
            <a:r>
              <a:rPr lang="pt-PT" dirty="0" err="1"/>
              <a:t>Braunwald</a:t>
            </a:r>
            <a:r>
              <a:rPr lang="pt-PT" dirty="0"/>
              <a:t> 11 </a:t>
            </a:r>
            <a:r>
              <a:rPr lang="pt-PT" dirty="0" err="1"/>
              <a:t>th</a:t>
            </a:r>
            <a:r>
              <a:rPr lang="pt-PT" dirty="0"/>
              <a:t> ed  </a:t>
            </a:r>
            <a:r>
              <a:rPr lang="pt-PT" dirty="0" err="1"/>
              <a:t>chapter</a:t>
            </a:r>
            <a:r>
              <a:rPr lang="pt-PT" dirty="0"/>
              <a:t> 83</a:t>
            </a:r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E6CBA24-536D-A943-BFEA-959DD0B98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9376" y="3138261"/>
            <a:ext cx="70485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5855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0C5ADB-857A-B044-A607-8E9E55D29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8" y="1396289"/>
            <a:ext cx="462434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Pergunta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Surpresa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! 300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7977D39-626F-40D7-B00F-16E02602D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495" y="197110"/>
            <a:ext cx="2020824" cy="202082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agem 4" descr="Forma, Ícone&#10;&#10;Descrição gerada automaticamente com confiança média">
            <a:extLst>
              <a:ext uri="{FF2B5EF4-FFF2-40B4-BE49-F238E27FC236}">
                <a16:creationId xmlns:a16="http://schemas.microsoft.com/office/drawing/2014/main" id="{17D29C13-4A8D-A24F-846B-2A5848EDFB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651" r="3" b="3"/>
          <a:stretch/>
        </p:blipFill>
        <p:spPr>
          <a:xfrm>
            <a:off x="5680087" y="361702"/>
            <a:ext cx="1691640" cy="1691640"/>
          </a:xfrm>
          <a:custGeom>
            <a:avLst/>
            <a:gdLst/>
            <a:ahLst/>
            <a:cxnLst/>
            <a:rect l="l" t="t" r="r" b="b"/>
            <a:pathLst>
              <a:path w="1956816" h="1956816">
                <a:moveTo>
                  <a:pt x="978408" y="0"/>
                </a:moveTo>
                <a:cubicBezTo>
                  <a:pt x="1518768" y="0"/>
                  <a:pt x="1956816" y="438048"/>
                  <a:pt x="1956816" y="978408"/>
                </a:cubicBezTo>
                <a:cubicBezTo>
                  <a:pt x="1956816" y="1518768"/>
                  <a:pt x="1518768" y="1956816"/>
                  <a:pt x="978408" y="1956816"/>
                </a:cubicBezTo>
                <a:cubicBezTo>
                  <a:pt x="438048" y="1956816"/>
                  <a:pt x="0" y="1518768"/>
                  <a:pt x="0" y="978408"/>
                </a:cubicBezTo>
                <a:cubicBezTo>
                  <a:pt x="0" y="438048"/>
                  <a:pt x="438048" y="0"/>
                  <a:pt x="978408" y="0"/>
                </a:cubicBezTo>
                <a:close/>
              </a:path>
            </a:pathLst>
          </a:cu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F2A480BB-75A2-D64C-B3BD-38120917B678}"/>
              </a:ext>
            </a:extLst>
          </p:cNvPr>
          <p:cNvSpPr txBox="1"/>
          <p:nvPr/>
        </p:nvSpPr>
        <p:spPr>
          <a:xfrm>
            <a:off x="805543" y="2871982"/>
            <a:ext cx="4558309" cy="31816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/>
              <a:t>O que se comemora hoje 12 de maio?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/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/>
              <a:t>Dia da Reumatologia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/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/>
              <a:t>Dia da Enfermagem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/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/>
              <a:t>Dia da Fonoaudiologia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/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/>
              <a:t>Dia da Hematologia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905CDE4-B751-4B3E-B625-6E59F89034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932" y="1"/>
            <a:ext cx="4077068" cy="3445261"/>
          </a:xfrm>
          <a:custGeom>
            <a:avLst/>
            <a:gdLst>
              <a:gd name="connsiteX0" fmla="*/ 250035 w 4077068"/>
              <a:gd name="connsiteY0" fmla="*/ 0 h 3445261"/>
              <a:gd name="connsiteX1" fmla="*/ 4077068 w 4077068"/>
              <a:gd name="connsiteY1" fmla="*/ 0 h 3445261"/>
              <a:gd name="connsiteX2" fmla="*/ 4077068 w 4077068"/>
              <a:gd name="connsiteY2" fmla="*/ 2743040 h 3445261"/>
              <a:gd name="connsiteX3" fmla="*/ 4074154 w 4077068"/>
              <a:gd name="connsiteY3" fmla="*/ 2746247 h 3445261"/>
              <a:gd name="connsiteX4" fmla="*/ 2386584 w 4077068"/>
              <a:gd name="connsiteY4" fmla="*/ 3445261 h 3445261"/>
              <a:gd name="connsiteX5" fmla="*/ 0 w 4077068"/>
              <a:gd name="connsiteY5" fmla="*/ 1058677 h 3445261"/>
              <a:gd name="connsiteX6" fmla="*/ 187550 w 4077068"/>
              <a:gd name="connsiteY6" fmla="*/ 129711 h 344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7068" h="3445261">
                <a:moveTo>
                  <a:pt x="250035" y="0"/>
                </a:moveTo>
                <a:lnTo>
                  <a:pt x="4077068" y="0"/>
                </a:lnTo>
                <a:lnTo>
                  <a:pt x="4077068" y="2743040"/>
                </a:lnTo>
                <a:lnTo>
                  <a:pt x="4074154" y="2746247"/>
                </a:lnTo>
                <a:cubicBezTo>
                  <a:pt x="3642267" y="3178134"/>
                  <a:pt x="3045621" y="3445261"/>
                  <a:pt x="2386584" y="3445261"/>
                </a:cubicBezTo>
                <a:cubicBezTo>
                  <a:pt x="1068510" y="3445261"/>
                  <a:pt x="0" y="2376751"/>
                  <a:pt x="0" y="1058677"/>
                </a:cubicBezTo>
                <a:cubicBezTo>
                  <a:pt x="0" y="729159"/>
                  <a:pt x="66782" y="415238"/>
                  <a:pt x="187550" y="129711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8108C16-F4C0-44AA-999D-17BD39219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3660" y="2557569"/>
            <a:ext cx="3072384" cy="30723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m 5" descr="Texto, Quadro de comunicações&#10;&#10;Descrição gerada automaticamente">
            <a:extLst>
              <a:ext uri="{FF2B5EF4-FFF2-40B4-BE49-F238E27FC236}">
                <a16:creationId xmlns:a16="http://schemas.microsoft.com/office/drawing/2014/main" id="{EB28E8A3-36BA-FC48-B7BF-CBBC31BB92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5838252" y="2722161"/>
            <a:ext cx="2743200" cy="2743200"/>
          </a:xfrm>
          <a:custGeom>
            <a:avLst/>
            <a:gdLst/>
            <a:ahLst/>
            <a:cxnLst/>
            <a:rect l="l" t="t" r="r" b="b"/>
            <a:pathLst>
              <a:path w="2834640" h="2834640">
                <a:moveTo>
                  <a:pt x="1417320" y="0"/>
                </a:moveTo>
                <a:cubicBezTo>
                  <a:pt x="2200084" y="0"/>
                  <a:pt x="2834640" y="634556"/>
                  <a:pt x="2834640" y="1417320"/>
                </a:cubicBezTo>
                <a:cubicBezTo>
                  <a:pt x="2834640" y="2200084"/>
                  <a:pt x="2200084" y="2834640"/>
                  <a:pt x="1417320" y="2834640"/>
                </a:cubicBezTo>
                <a:cubicBezTo>
                  <a:pt x="634556" y="2834640"/>
                  <a:pt x="0" y="2200084"/>
                  <a:pt x="0" y="1417320"/>
                </a:cubicBezTo>
                <a:cubicBezTo>
                  <a:pt x="0" y="634556"/>
                  <a:pt x="634556" y="0"/>
                  <a:pt x="1417320" y="0"/>
                </a:cubicBezTo>
                <a:close/>
              </a:path>
            </a:pathLst>
          </a:custGeom>
        </p:spPr>
      </p:pic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56AA3686-F013-D843-A7A5-FCDA1064640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914" r="1" b="2232"/>
          <a:stretch/>
        </p:blipFill>
        <p:spPr>
          <a:xfrm>
            <a:off x="8278624" y="2"/>
            <a:ext cx="3913376" cy="3281569"/>
          </a:xfrm>
          <a:custGeom>
            <a:avLst/>
            <a:gdLst/>
            <a:ahLst/>
            <a:cxnLst/>
            <a:rect l="l" t="t" r="r" b="b"/>
            <a:pathLst>
              <a:path w="3913376" h="3281569">
                <a:moveTo>
                  <a:pt x="267865" y="0"/>
                </a:moveTo>
                <a:lnTo>
                  <a:pt x="3913376" y="0"/>
                </a:lnTo>
                <a:lnTo>
                  <a:pt x="3913376" y="2499938"/>
                </a:lnTo>
                <a:lnTo>
                  <a:pt x="3794714" y="2630499"/>
                </a:lnTo>
                <a:cubicBezTo>
                  <a:pt x="3392450" y="3032763"/>
                  <a:pt x="2836727" y="3281569"/>
                  <a:pt x="2222892" y="3281569"/>
                </a:cubicBezTo>
                <a:cubicBezTo>
                  <a:pt x="995223" y="3281569"/>
                  <a:pt x="0" y="2286346"/>
                  <a:pt x="0" y="1058677"/>
                </a:cubicBezTo>
                <a:cubicBezTo>
                  <a:pt x="0" y="751760"/>
                  <a:pt x="62202" y="459370"/>
                  <a:pt x="174686" y="193427"/>
                </a:cubicBezTo>
                <a:close/>
              </a:path>
            </a:pathLst>
          </a:cu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8F10CB3-3B5E-4C7A-98CF-B87454DDF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8370" y="3966828"/>
            <a:ext cx="3339958" cy="2891173"/>
          </a:xfrm>
          <a:custGeom>
            <a:avLst/>
            <a:gdLst>
              <a:gd name="connsiteX0" fmla="*/ 2002536 w 3339958"/>
              <a:gd name="connsiteY0" fmla="*/ 0 h 2891173"/>
              <a:gd name="connsiteX1" fmla="*/ 3276335 w 3339958"/>
              <a:gd name="connsiteY1" fmla="*/ 457282 h 2891173"/>
              <a:gd name="connsiteX2" fmla="*/ 3339958 w 3339958"/>
              <a:gd name="connsiteY2" fmla="*/ 515107 h 2891173"/>
              <a:gd name="connsiteX3" fmla="*/ 3339958 w 3339958"/>
              <a:gd name="connsiteY3" fmla="*/ 2891173 h 2891173"/>
              <a:gd name="connsiteX4" fmla="*/ 209954 w 3339958"/>
              <a:gd name="connsiteY4" fmla="*/ 2891173 h 2891173"/>
              <a:gd name="connsiteX5" fmla="*/ 157369 w 3339958"/>
              <a:gd name="connsiteY5" fmla="*/ 2782014 h 2891173"/>
              <a:gd name="connsiteX6" fmla="*/ 0 w 3339958"/>
              <a:gd name="connsiteY6" fmla="*/ 2002536 h 2891173"/>
              <a:gd name="connsiteX7" fmla="*/ 2002536 w 3339958"/>
              <a:gd name="connsiteY7" fmla="*/ 0 h 289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39958" h="2891173">
                <a:moveTo>
                  <a:pt x="2002536" y="0"/>
                </a:moveTo>
                <a:cubicBezTo>
                  <a:pt x="2486398" y="0"/>
                  <a:pt x="2930179" y="171609"/>
                  <a:pt x="3276335" y="457282"/>
                </a:cubicBezTo>
                <a:lnTo>
                  <a:pt x="3339958" y="515107"/>
                </a:lnTo>
                <a:lnTo>
                  <a:pt x="3339958" y="2891173"/>
                </a:lnTo>
                <a:lnTo>
                  <a:pt x="209954" y="2891173"/>
                </a:lnTo>
                <a:lnTo>
                  <a:pt x="157369" y="2782014"/>
                </a:lnTo>
                <a:cubicBezTo>
                  <a:pt x="56036" y="2542434"/>
                  <a:pt x="0" y="2279029"/>
                  <a:pt x="0" y="2002536"/>
                </a:cubicBezTo>
                <a:cubicBezTo>
                  <a:pt x="0" y="896566"/>
                  <a:pt x="896566" y="0"/>
                  <a:pt x="2002536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m 3" descr="Ícone&#10;&#10;Descrição gerada automaticamente">
            <a:extLst>
              <a:ext uri="{FF2B5EF4-FFF2-40B4-BE49-F238E27FC236}">
                <a16:creationId xmlns:a16="http://schemas.microsoft.com/office/drawing/2014/main" id="{DDF2C30B-6741-EC4B-858B-65ADB4C1D5B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478" r="-4" b="11752"/>
          <a:stretch/>
        </p:blipFill>
        <p:spPr>
          <a:xfrm>
            <a:off x="9009416" y="4131546"/>
            <a:ext cx="3178912" cy="2726454"/>
          </a:xfrm>
          <a:custGeom>
            <a:avLst/>
            <a:gdLst/>
            <a:ahLst/>
            <a:cxnLst/>
            <a:rect l="l" t="t" r="r" b="b"/>
            <a:pathLst>
              <a:path w="3178912" h="2726454">
                <a:moveTo>
                  <a:pt x="1837818" y="0"/>
                </a:moveTo>
                <a:cubicBezTo>
                  <a:pt x="2345318" y="0"/>
                  <a:pt x="2804772" y="205705"/>
                  <a:pt x="3137352" y="538285"/>
                </a:cubicBezTo>
                <a:lnTo>
                  <a:pt x="3178912" y="584013"/>
                </a:lnTo>
                <a:lnTo>
                  <a:pt x="3178912" y="2726454"/>
                </a:lnTo>
                <a:lnTo>
                  <a:pt x="229483" y="2726454"/>
                </a:lnTo>
                <a:lnTo>
                  <a:pt x="221815" y="2713832"/>
                </a:lnTo>
                <a:cubicBezTo>
                  <a:pt x="80353" y="2453425"/>
                  <a:pt x="0" y="2155005"/>
                  <a:pt x="0" y="1837818"/>
                </a:cubicBezTo>
                <a:cubicBezTo>
                  <a:pt x="0" y="822819"/>
                  <a:pt x="822819" y="0"/>
                  <a:pt x="183781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777588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D96FBE-5A39-F944-B4F5-77B4070D7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23" y="567942"/>
            <a:ext cx="5211871" cy="64749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 err="1">
                <a:solidFill>
                  <a:schemeClr val="tx2"/>
                </a:solidFill>
              </a:rPr>
              <a:t>Pergunta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Surpresa</a:t>
            </a:r>
            <a:r>
              <a:rPr lang="en-US" dirty="0">
                <a:solidFill>
                  <a:schemeClr val="tx2"/>
                </a:solidFill>
              </a:rPr>
              <a:t>! 300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A36CDB4-F865-9147-A47F-77AA1C4C7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980" y="567942"/>
            <a:ext cx="4359941" cy="5716862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1A75ED51-64EB-ED47-9BBA-F099769FDD93}"/>
              </a:ext>
            </a:extLst>
          </p:cNvPr>
          <p:cNvSpPr txBox="1"/>
          <p:nvPr/>
        </p:nvSpPr>
        <p:spPr>
          <a:xfrm>
            <a:off x="512523" y="1392402"/>
            <a:ext cx="483504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Filha de pais ingleses abastados, ela nasceu em 12 de maio de 1820, na cidade de Florença, Itália, daí o seu nome. </a:t>
            </a:r>
          </a:p>
          <a:p>
            <a:r>
              <a:rPr lang="pt-BR" dirty="0"/>
              <a:t>Aprendeu diversos idiomas, como o grego, latim, francês, alemão e italiano. Estudou ainda história, filosofia, matemática e estatística. Muito religiosa, interessou-se por ajudar os pobres, doentes e desvalidos, tornando-se Enfermeira.</a:t>
            </a:r>
          </a:p>
          <a:p>
            <a:r>
              <a:rPr lang="pt-BR" dirty="0"/>
              <a:t>Durante a guerra da Criméia, ela constatou que a falta de higiene e as doenças matavam grande número de soldados. Desenvolveu então um plano de trabalho de assistência aos feridos e de organização da </a:t>
            </a:r>
            <a:r>
              <a:rPr lang="pt-BR" dirty="0" err="1"/>
              <a:t>infra-estrutura</a:t>
            </a:r>
            <a:r>
              <a:rPr lang="pt-BR" dirty="0"/>
              <a:t> hospitalar reduzindo a taxa de mortalidade dos feridos, que era de 43% para 2%. </a:t>
            </a:r>
          </a:p>
        </p:txBody>
      </p:sp>
    </p:spTree>
    <p:extLst>
      <p:ext uri="{BB962C8B-B14F-4D97-AF65-F5344CB8AC3E}">
        <p14:creationId xmlns:p14="http://schemas.microsoft.com/office/powerpoint/2010/main" val="18085858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Cardiomiopatias</a:t>
            </a:r>
            <a:r>
              <a:rPr lang="en-US" dirty="0"/>
              <a:t> e IC 400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 err="1"/>
              <a:t>Assinale</a:t>
            </a:r>
            <a:r>
              <a:rPr lang="en-US" sz="2000" dirty="0"/>
              <a:t> a </a:t>
            </a:r>
            <a:r>
              <a:rPr lang="en-US" sz="2000" dirty="0" err="1"/>
              <a:t>alternativa</a:t>
            </a:r>
            <a:r>
              <a:rPr lang="en-US" sz="2000" dirty="0"/>
              <a:t> FALSA no </a:t>
            </a:r>
            <a:r>
              <a:rPr lang="en-US" sz="2000" dirty="0" err="1"/>
              <a:t>que</a:t>
            </a:r>
            <a:r>
              <a:rPr lang="en-US" sz="2000" dirty="0"/>
              <a:t> </a:t>
            </a:r>
            <a:r>
              <a:rPr lang="en-US" sz="2000" dirty="0" err="1"/>
              <a:t>diz</a:t>
            </a:r>
            <a:r>
              <a:rPr lang="en-US" sz="2000" dirty="0"/>
              <a:t> </a:t>
            </a:r>
            <a:r>
              <a:rPr lang="en-US" sz="2000" dirty="0" err="1"/>
              <a:t>respeito</a:t>
            </a:r>
            <a:r>
              <a:rPr lang="en-US" sz="2000" dirty="0"/>
              <a:t> </a:t>
            </a:r>
            <a:r>
              <a:rPr lang="en-US" sz="2000" dirty="0" err="1"/>
              <a:t>ao</a:t>
            </a:r>
            <a:r>
              <a:rPr lang="en-US" sz="2000" dirty="0"/>
              <a:t> </a:t>
            </a:r>
            <a:r>
              <a:rPr lang="en-US" sz="2000" dirty="0" err="1"/>
              <a:t>tratamento</a:t>
            </a:r>
            <a:r>
              <a:rPr lang="en-US" sz="2000" dirty="0"/>
              <a:t> </a:t>
            </a:r>
            <a:r>
              <a:rPr lang="en-US" sz="2000" dirty="0" err="1"/>
              <a:t>da</a:t>
            </a:r>
            <a:r>
              <a:rPr lang="en-US" sz="2000" dirty="0"/>
              <a:t> </a:t>
            </a:r>
            <a:r>
              <a:rPr lang="en-US" sz="2000" dirty="0" err="1"/>
              <a:t>Intoxicação</a:t>
            </a:r>
            <a:r>
              <a:rPr lang="en-US" sz="2000" dirty="0"/>
              <a:t> </a:t>
            </a:r>
            <a:r>
              <a:rPr lang="en-US" sz="2000" dirty="0" err="1"/>
              <a:t>digitálica</a:t>
            </a:r>
            <a:r>
              <a:rPr lang="en-US" sz="2000" dirty="0"/>
              <a:t> ?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en-US" sz="2000" dirty="0" err="1"/>
              <a:t>Fenitoína</a:t>
            </a:r>
            <a:r>
              <a:rPr lang="en-US" sz="2000" dirty="0"/>
              <a:t> é </a:t>
            </a:r>
            <a:r>
              <a:rPr lang="en-US" sz="2000" dirty="0" err="1"/>
              <a:t>útil</a:t>
            </a:r>
            <a:r>
              <a:rPr lang="en-US" sz="2000" dirty="0"/>
              <a:t> no </a:t>
            </a:r>
            <a:r>
              <a:rPr lang="en-US" sz="2000" dirty="0" err="1"/>
              <a:t>tratamento</a:t>
            </a:r>
            <a:r>
              <a:rPr lang="en-US" sz="2000" dirty="0"/>
              <a:t> de </a:t>
            </a:r>
            <a:r>
              <a:rPr lang="en-US" sz="2000" dirty="0" err="1"/>
              <a:t>arritmias</a:t>
            </a:r>
            <a:r>
              <a:rPr lang="en-US" sz="2000" dirty="0"/>
              <a:t>.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en-US" sz="2000" dirty="0" err="1">
                <a:solidFill>
                  <a:srgbClr val="FF0000"/>
                </a:solidFill>
              </a:rPr>
              <a:t>Lidocaína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 err="1">
                <a:solidFill>
                  <a:srgbClr val="FF0000"/>
                </a:solidFill>
              </a:rPr>
              <a:t>não</a:t>
            </a:r>
            <a:r>
              <a:rPr lang="en-US" sz="2000" dirty="0">
                <a:solidFill>
                  <a:srgbClr val="FF0000"/>
                </a:solidFill>
              </a:rPr>
              <a:t> é </a:t>
            </a:r>
            <a:r>
              <a:rPr lang="en-US" sz="2000" dirty="0" err="1">
                <a:solidFill>
                  <a:srgbClr val="FF0000"/>
                </a:solidFill>
              </a:rPr>
              <a:t>util</a:t>
            </a:r>
            <a:r>
              <a:rPr lang="en-US" sz="2000" dirty="0">
                <a:solidFill>
                  <a:srgbClr val="FF0000"/>
                </a:solidFill>
              </a:rPr>
              <a:t> no </a:t>
            </a:r>
            <a:r>
              <a:rPr lang="en-US" sz="2000" dirty="0" err="1">
                <a:solidFill>
                  <a:srgbClr val="FF0000"/>
                </a:solidFill>
              </a:rPr>
              <a:t>tratamento</a:t>
            </a:r>
            <a:r>
              <a:rPr lang="en-US" sz="2000" dirty="0">
                <a:solidFill>
                  <a:srgbClr val="FF0000"/>
                </a:solidFill>
              </a:rPr>
              <a:t> de </a:t>
            </a:r>
            <a:r>
              <a:rPr lang="en-US" sz="2000" dirty="0" err="1">
                <a:solidFill>
                  <a:srgbClr val="FF0000"/>
                </a:solidFill>
              </a:rPr>
              <a:t>arritmias</a:t>
            </a:r>
            <a:endParaRPr lang="en-US" sz="2000" dirty="0"/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en-US" sz="2000" dirty="0" err="1"/>
              <a:t>Atropina</a:t>
            </a:r>
            <a:r>
              <a:rPr lang="en-US" sz="2000" dirty="0"/>
              <a:t> é </a:t>
            </a:r>
            <a:r>
              <a:rPr lang="en-US" sz="2000" dirty="0" err="1"/>
              <a:t>útil</a:t>
            </a:r>
            <a:r>
              <a:rPr lang="en-US" sz="2000" dirty="0"/>
              <a:t> no </a:t>
            </a:r>
            <a:r>
              <a:rPr lang="en-US" sz="2000" dirty="0" err="1"/>
              <a:t>tratamento</a:t>
            </a:r>
            <a:r>
              <a:rPr lang="en-US" sz="2000" dirty="0"/>
              <a:t> de </a:t>
            </a:r>
            <a:r>
              <a:rPr lang="en-US" sz="2000" dirty="0" err="1"/>
              <a:t>arritias</a:t>
            </a:r>
            <a:r>
              <a:rPr lang="en-US" sz="2000" dirty="0"/>
              <a:t>.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en-US" sz="2000" dirty="0" err="1"/>
              <a:t>Imunoterapia</a:t>
            </a:r>
            <a:r>
              <a:rPr lang="en-US" sz="2000" dirty="0"/>
              <a:t> </a:t>
            </a:r>
            <a:r>
              <a:rPr lang="en-US" sz="2000" dirty="0" err="1"/>
              <a:t>antidigoxina</a:t>
            </a:r>
            <a:r>
              <a:rPr lang="en-US" sz="2000" dirty="0"/>
              <a:t> é </a:t>
            </a:r>
            <a:r>
              <a:rPr lang="en-US" sz="2000" dirty="0" err="1"/>
              <a:t>útil</a:t>
            </a:r>
            <a:r>
              <a:rPr lang="en-US" sz="2000" dirty="0"/>
              <a:t> no </a:t>
            </a:r>
            <a:r>
              <a:rPr lang="en-US" sz="2000" dirty="0" err="1"/>
              <a:t>tratamento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564180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Cardiomiopatias</a:t>
            </a:r>
            <a:r>
              <a:rPr lang="en-US" dirty="0"/>
              <a:t> e IC 400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000" dirty="0"/>
              <a:t>	</a:t>
            </a:r>
            <a:r>
              <a:rPr lang="en-US" sz="2000" dirty="0" err="1"/>
              <a:t>Lidocaína</a:t>
            </a:r>
            <a:r>
              <a:rPr lang="en-US" sz="2000" dirty="0"/>
              <a:t> e </a:t>
            </a:r>
            <a:r>
              <a:rPr lang="en-US" sz="2000" dirty="0" err="1"/>
              <a:t>fenitoína</a:t>
            </a:r>
            <a:r>
              <a:rPr lang="en-US" sz="2000" dirty="0"/>
              <a:t> </a:t>
            </a:r>
            <a:r>
              <a:rPr lang="en-US" sz="2000" dirty="0" err="1"/>
              <a:t>são</a:t>
            </a:r>
            <a:r>
              <a:rPr lang="en-US" sz="2000" dirty="0"/>
              <a:t> </a:t>
            </a:r>
            <a:r>
              <a:rPr lang="en-US" sz="2000" dirty="0" err="1"/>
              <a:t>úteis</a:t>
            </a:r>
            <a:r>
              <a:rPr lang="en-US" sz="2000" dirty="0"/>
              <a:t> no </a:t>
            </a:r>
            <a:r>
              <a:rPr lang="en-US" sz="2000" dirty="0" err="1"/>
              <a:t>tratamento</a:t>
            </a:r>
            <a:r>
              <a:rPr lang="en-US" sz="2000" dirty="0"/>
              <a:t> de </a:t>
            </a:r>
            <a:r>
              <a:rPr lang="en-US" sz="2000" dirty="0" err="1"/>
              <a:t>arritmias</a:t>
            </a:r>
            <a:r>
              <a:rPr lang="en-US" sz="2000" dirty="0"/>
              <a:t> </a:t>
            </a:r>
            <a:r>
              <a:rPr lang="en-US" sz="2000" dirty="0" err="1"/>
              <a:t>ventriculares</a:t>
            </a:r>
            <a:r>
              <a:rPr lang="en-US" sz="2000" dirty="0"/>
              <a:t> e a </a:t>
            </a:r>
            <a:r>
              <a:rPr lang="en-US" sz="2000" dirty="0" err="1"/>
              <a:t>Atropina</a:t>
            </a:r>
            <a:r>
              <a:rPr lang="en-US" sz="2000" dirty="0"/>
              <a:t> </a:t>
            </a:r>
            <a:r>
              <a:rPr lang="en-US" sz="2000" dirty="0" err="1"/>
              <a:t>pode</a:t>
            </a:r>
            <a:r>
              <a:rPr lang="en-US" sz="2000" dirty="0"/>
              <a:t> ser </a:t>
            </a:r>
            <a:r>
              <a:rPr lang="en-US" sz="2000" dirty="0" err="1"/>
              <a:t>usada</a:t>
            </a:r>
            <a:r>
              <a:rPr lang="en-US" sz="2000" dirty="0"/>
              <a:t> no BAV </a:t>
            </a:r>
            <a:r>
              <a:rPr lang="en-US" sz="2000" dirty="0" err="1"/>
              <a:t>mediado</a:t>
            </a:r>
            <a:r>
              <a:rPr lang="en-US" sz="2000" dirty="0"/>
              <a:t> </a:t>
            </a:r>
            <a:r>
              <a:rPr lang="en-US" sz="2000" dirty="0" err="1"/>
              <a:t>vagalmente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intoxicação</a:t>
            </a:r>
            <a:r>
              <a:rPr lang="en-US" sz="2000" dirty="0"/>
              <a:t> </a:t>
            </a:r>
            <a:r>
              <a:rPr lang="en-US" sz="2000" dirty="0" err="1"/>
              <a:t>digitálica</a:t>
            </a:r>
            <a:r>
              <a:rPr lang="en-US" sz="2000" dirty="0"/>
              <a:t>. </a:t>
            </a:r>
            <a:r>
              <a:rPr lang="en-US" sz="2000" dirty="0" err="1"/>
              <a:t>Deve</a:t>
            </a:r>
            <a:r>
              <a:rPr lang="en-US" sz="2000" dirty="0"/>
              <a:t>-se </a:t>
            </a:r>
            <a:r>
              <a:rPr lang="en-US" sz="2000" dirty="0" err="1"/>
              <a:t>evitar</a:t>
            </a:r>
            <a:r>
              <a:rPr lang="en-US" sz="2000" dirty="0"/>
              <a:t> </a:t>
            </a:r>
            <a:r>
              <a:rPr lang="en-US" sz="2000" dirty="0" err="1"/>
              <a:t>cardioversões</a:t>
            </a:r>
            <a:r>
              <a:rPr lang="en-US" sz="2000" dirty="0"/>
              <a:t> </a:t>
            </a:r>
            <a:r>
              <a:rPr lang="en-US" sz="2000" dirty="0" err="1"/>
              <a:t>eletivas</a:t>
            </a:r>
            <a:r>
              <a:rPr lang="en-US" sz="2000" dirty="0"/>
              <a:t> </a:t>
            </a:r>
            <a:r>
              <a:rPr lang="en-US" sz="2000" dirty="0" err="1"/>
              <a:t>nesse</a:t>
            </a:r>
            <a:r>
              <a:rPr lang="en-US" sz="2000" dirty="0"/>
              <a:t> </a:t>
            </a:r>
            <a:r>
              <a:rPr lang="en-US" sz="2000" dirty="0" err="1"/>
              <a:t>cenário</a:t>
            </a:r>
            <a:r>
              <a:rPr lang="en-US" sz="2000" dirty="0"/>
              <a:t>. A </a:t>
            </a:r>
            <a:r>
              <a:rPr lang="en-US" sz="2000" dirty="0" err="1"/>
              <a:t>remoção</a:t>
            </a:r>
            <a:r>
              <a:rPr lang="en-US" sz="2000" dirty="0"/>
              <a:t> </a:t>
            </a:r>
            <a:r>
              <a:rPr lang="en-US" sz="2000" dirty="0" err="1"/>
              <a:t>da</a:t>
            </a:r>
            <a:r>
              <a:rPr lang="en-US" sz="2000" dirty="0"/>
              <a:t> </a:t>
            </a:r>
            <a:r>
              <a:rPr lang="en-US" sz="2000" dirty="0" err="1"/>
              <a:t>Digoxina</a:t>
            </a:r>
            <a:r>
              <a:rPr lang="en-US" sz="2000" dirty="0"/>
              <a:t> </a:t>
            </a:r>
            <a:r>
              <a:rPr lang="en-US" sz="2000" dirty="0" err="1"/>
              <a:t>por</a:t>
            </a:r>
            <a:r>
              <a:rPr lang="en-US" sz="2000" dirty="0"/>
              <a:t> </a:t>
            </a:r>
            <a:r>
              <a:rPr lang="en-US" sz="2000" dirty="0" err="1"/>
              <a:t>métodos</a:t>
            </a:r>
            <a:r>
              <a:rPr lang="en-US" sz="2000" dirty="0"/>
              <a:t> </a:t>
            </a:r>
            <a:r>
              <a:rPr lang="en-US" sz="2000" dirty="0" err="1"/>
              <a:t>dialíticos</a:t>
            </a:r>
            <a:r>
              <a:rPr lang="en-US" sz="2000" dirty="0"/>
              <a:t> </a:t>
            </a:r>
            <a:r>
              <a:rPr lang="en-US" sz="2000" dirty="0" err="1"/>
              <a:t>não</a:t>
            </a:r>
            <a:r>
              <a:rPr lang="en-US" sz="2000" dirty="0"/>
              <a:t> é </a:t>
            </a:r>
            <a:r>
              <a:rPr lang="en-US" sz="2000" dirty="0" err="1"/>
              <a:t>eficiente</a:t>
            </a:r>
            <a:r>
              <a:rPr lang="en-US" sz="2000" dirty="0"/>
              <a:t> </a:t>
            </a:r>
            <a:r>
              <a:rPr lang="en-US" sz="2000" dirty="0" err="1"/>
              <a:t>devido</a:t>
            </a:r>
            <a:r>
              <a:rPr lang="en-US" sz="2000" dirty="0"/>
              <a:t> a </a:t>
            </a:r>
            <a:r>
              <a:rPr lang="en-US" sz="2000" dirty="0" err="1"/>
              <a:t>sua</a:t>
            </a:r>
            <a:r>
              <a:rPr lang="en-US" sz="2000" dirty="0"/>
              <a:t> forte </a:t>
            </a:r>
            <a:r>
              <a:rPr lang="en-US" sz="2000" dirty="0" err="1"/>
              <a:t>ligação</a:t>
            </a:r>
            <a:r>
              <a:rPr lang="en-US" sz="2000" dirty="0"/>
              <a:t> com </a:t>
            </a:r>
            <a:r>
              <a:rPr lang="en-US" sz="2000" dirty="0" err="1"/>
              <a:t>proteínas</a:t>
            </a:r>
            <a:r>
              <a:rPr lang="en-US" sz="2000" dirty="0"/>
              <a:t> </a:t>
            </a:r>
            <a:r>
              <a:rPr lang="en-US" sz="2000" dirty="0" err="1"/>
              <a:t>plasmáticas</a:t>
            </a:r>
            <a:r>
              <a:rPr lang="en-US" sz="2000" dirty="0"/>
              <a:t> e </a:t>
            </a:r>
            <a:r>
              <a:rPr lang="en-US" sz="2000" dirty="0" err="1"/>
              <a:t>grande</a:t>
            </a:r>
            <a:r>
              <a:rPr lang="en-US" sz="2000" dirty="0"/>
              <a:t> volume de </a:t>
            </a:r>
            <a:r>
              <a:rPr lang="en-US" sz="2000" dirty="0" err="1"/>
              <a:t>distribuição</a:t>
            </a:r>
            <a:r>
              <a:rPr lang="en-US" sz="2000" dirty="0"/>
              <a:t>. </a:t>
            </a:r>
            <a:r>
              <a:rPr lang="en-US" sz="2000" dirty="0" err="1"/>
              <a:t>Entretanto</a:t>
            </a:r>
            <a:r>
              <a:rPr lang="en-US" sz="2000" dirty="0"/>
              <a:t> a </a:t>
            </a:r>
            <a:r>
              <a:rPr lang="en-US" sz="2000" dirty="0" err="1"/>
              <a:t>terapia</a:t>
            </a:r>
            <a:r>
              <a:rPr lang="en-US" sz="2000" dirty="0"/>
              <a:t> </a:t>
            </a:r>
            <a:r>
              <a:rPr lang="en-US" sz="2000" dirty="0" err="1"/>
              <a:t>imune</a:t>
            </a:r>
            <a:r>
              <a:rPr lang="en-US" sz="2000" dirty="0"/>
              <a:t> com </a:t>
            </a:r>
            <a:r>
              <a:rPr lang="en-US" sz="2000" dirty="0" err="1"/>
              <a:t>antidigoxina</a:t>
            </a:r>
            <a:r>
              <a:rPr lang="en-US" sz="2000" dirty="0"/>
              <a:t> </a:t>
            </a:r>
            <a:r>
              <a:rPr lang="en-US" sz="2000" dirty="0" err="1"/>
              <a:t>pode</a:t>
            </a:r>
            <a:r>
              <a:rPr lang="en-US" sz="2000" dirty="0"/>
              <a:t> ser </a:t>
            </a:r>
            <a:r>
              <a:rPr lang="en-US" sz="2000" dirty="0" err="1"/>
              <a:t>salvadora</a:t>
            </a:r>
            <a:r>
              <a:rPr lang="en-US" sz="2000" dirty="0"/>
              <a:t> de </a:t>
            </a:r>
            <a:r>
              <a:rPr lang="en-US" sz="2000" dirty="0" err="1"/>
              <a:t>vidas</a:t>
            </a:r>
            <a:r>
              <a:rPr lang="en-US" sz="2000" dirty="0"/>
              <a:t>. 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2000" dirty="0" err="1"/>
              <a:t>Braunwald</a:t>
            </a:r>
            <a:r>
              <a:rPr lang="en-US" sz="2000" dirty="0"/>
              <a:t> 11ed. 1786</a:t>
            </a:r>
          </a:p>
        </p:txBody>
      </p:sp>
    </p:spTree>
    <p:extLst>
      <p:ext uri="{BB962C8B-B14F-4D97-AF65-F5344CB8AC3E}">
        <p14:creationId xmlns:p14="http://schemas.microsoft.com/office/powerpoint/2010/main" val="31634292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Cardiomiopatias</a:t>
            </a:r>
            <a:r>
              <a:rPr lang="en-US" dirty="0"/>
              <a:t> e IC 500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Um </a:t>
            </a:r>
            <a:r>
              <a:rPr lang="en-US" dirty="0" err="1"/>
              <a:t>vendedor</a:t>
            </a:r>
            <a:r>
              <a:rPr lang="en-US" dirty="0"/>
              <a:t> de 42 </a:t>
            </a:r>
            <a:r>
              <a:rPr lang="en-US" dirty="0" err="1"/>
              <a:t>anos</a:t>
            </a:r>
            <a:r>
              <a:rPr lang="en-US" dirty="0"/>
              <a:t> de </a:t>
            </a:r>
            <a:r>
              <a:rPr lang="en-US" dirty="0" err="1"/>
              <a:t>idade</a:t>
            </a:r>
            <a:r>
              <a:rPr lang="en-US" dirty="0"/>
              <a:t>, </a:t>
            </a:r>
            <a:r>
              <a:rPr lang="en-US" dirty="0" err="1"/>
              <a:t>procura</a:t>
            </a:r>
            <a:r>
              <a:rPr lang="en-US" dirty="0"/>
              <a:t> </a:t>
            </a:r>
            <a:r>
              <a:rPr lang="en-US" dirty="0" err="1"/>
              <a:t>seu</a:t>
            </a:r>
            <a:r>
              <a:rPr lang="en-US" dirty="0"/>
              <a:t> m</a:t>
            </a:r>
            <a:r>
              <a:rPr lang="pt-BR" dirty="0" err="1"/>
              <a:t>ed</a:t>
            </a:r>
            <a:r>
              <a:rPr lang="en-US" dirty="0" err="1"/>
              <a:t>ico</a:t>
            </a:r>
            <a:r>
              <a:rPr lang="en-US" dirty="0"/>
              <a:t> com </a:t>
            </a:r>
            <a:r>
              <a:rPr lang="en-US" dirty="0" err="1"/>
              <a:t>queixa</a:t>
            </a:r>
            <a:r>
              <a:rPr lang="en-US" dirty="0"/>
              <a:t> de edema de MMII. </a:t>
            </a:r>
            <a:r>
              <a:rPr lang="en-US" dirty="0" err="1"/>
              <a:t>Refere</a:t>
            </a:r>
            <a:r>
              <a:rPr lang="en-US" dirty="0"/>
              <a:t> </a:t>
            </a:r>
            <a:r>
              <a:rPr lang="en-US" dirty="0" err="1"/>
              <a:t>fogachos</a:t>
            </a:r>
            <a:r>
              <a:rPr lang="en-US" dirty="0"/>
              <a:t>, </a:t>
            </a:r>
            <a:r>
              <a:rPr lang="en-US" dirty="0" err="1"/>
              <a:t>sibilos</a:t>
            </a:r>
            <a:r>
              <a:rPr lang="en-US" dirty="0"/>
              <a:t> </a:t>
            </a:r>
            <a:r>
              <a:rPr lang="en-US" dirty="0" err="1"/>
              <a:t>intermitentes</a:t>
            </a:r>
            <a:r>
              <a:rPr lang="en-US" dirty="0"/>
              <a:t> e </a:t>
            </a:r>
            <a:r>
              <a:rPr lang="en-US" dirty="0" err="1"/>
              <a:t>diarréia</a:t>
            </a:r>
            <a:r>
              <a:rPr lang="en-US" dirty="0"/>
              <a:t>. </a:t>
            </a:r>
            <a:r>
              <a:rPr lang="en-US" dirty="0" err="1"/>
              <a:t>Apresenta</a:t>
            </a:r>
            <a:r>
              <a:rPr lang="en-US" dirty="0"/>
              <a:t>-se com </a:t>
            </a:r>
            <a:r>
              <a:rPr lang="en-US" dirty="0" err="1"/>
              <a:t>turgência</a:t>
            </a:r>
            <a:r>
              <a:rPr lang="en-US" dirty="0"/>
              <a:t> jugular, </a:t>
            </a:r>
            <a:r>
              <a:rPr lang="en-US" dirty="0" err="1"/>
              <a:t>sopro</a:t>
            </a:r>
            <a:r>
              <a:rPr lang="en-US" dirty="0"/>
              <a:t> </a:t>
            </a:r>
            <a:r>
              <a:rPr lang="en-US" dirty="0" err="1"/>
              <a:t>holossistólico</a:t>
            </a:r>
            <a:r>
              <a:rPr lang="en-US" dirty="0"/>
              <a:t> </a:t>
            </a:r>
            <a:r>
              <a:rPr lang="en-US" dirty="0" err="1"/>
              <a:t>importante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borda</a:t>
            </a:r>
            <a:r>
              <a:rPr lang="en-US" dirty="0"/>
              <a:t> </a:t>
            </a:r>
            <a:r>
              <a:rPr lang="en-US" dirty="0" err="1"/>
              <a:t>esternal</a:t>
            </a:r>
            <a:r>
              <a:rPr lang="en-US" dirty="0"/>
              <a:t> inferior </a:t>
            </a:r>
            <a:r>
              <a:rPr lang="en-US" dirty="0" err="1"/>
              <a:t>esquerda</a:t>
            </a:r>
            <a:r>
              <a:rPr lang="en-US" dirty="0"/>
              <a:t>, </a:t>
            </a:r>
            <a:r>
              <a:rPr lang="en-US" dirty="0" err="1"/>
              <a:t>fígado</a:t>
            </a:r>
            <a:r>
              <a:rPr lang="en-US" dirty="0"/>
              <a:t> </a:t>
            </a:r>
            <a:r>
              <a:rPr lang="en-US" dirty="0" err="1"/>
              <a:t>pulsátil</a:t>
            </a:r>
            <a:r>
              <a:rPr lang="en-US" dirty="0"/>
              <a:t> e edema. O </a:t>
            </a:r>
            <a:r>
              <a:rPr lang="en-US" dirty="0" err="1"/>
              <a:t>nível</a:t>
            </a:r>
            <a:r>
              <a:rPr lang="en-US" dirty="0"/>
              <a:t> de ácido5-hidroxi-indolacéticoesatva </a:t>
            </a:r>
            <a:r>
              <a:rPr lang="en-US" dirty="0" err="1"/>
              <a:t>elevado</a:t>
            </a:r>
            <a:r>
              <a:rPr lang="en-US" dirty="0"/>
              <a:t>. </a:t>
            </a:r>
            <a:r>
              <a:rPr lang="en-US" dirty="0" err="1"/>
              <a:t>Indique</a:t>
            </a:r>
            <a:r>
              <a:rPr lang="en-US" dirty="0"/>
              <a:t> a FALSA: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A </a:t>
            </a:r>
            <a:r>
              <a:rPr lang="en-US" dirty="0" err="1"/>
              <a:t>doença</a:t>
            </a:r>
            <a:r>
              <a:rPr lang="en-US" dirty="0"/>
              <a:t> de base </a:t>
            </a:r>
            <a:r>
              <a:rPr lang="en-US" dirty="0" err="1"/>
              <a:t>acometeu</a:t>
            </a:r>
            <a:r>
              <a:rPr lang="en-US" dirty="0"/>
              <a:t> o </a:t>
            </a:r>
            <a:r>
              <a:rPr lang="en-US" dirty="0" err="1"/>
              <a:t>fígado</a:t>
            </a:r>
            <a:r>
              <a:rPr lang="en-US" dirty="0"/>
              <a:t>.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O ECO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mostrar</a:t>
            </a:r>
            <a:r>
              <a:rPr lang="en-US" dirty="0"/>
              <a:t> </a:t>
            </a:r>
            <a:r>
              <a:rPr lang="en-US" dirty="0" err="1"/>
              <a:t>espessamento</a:t>
            </a:r>
            <a:r>
              <a:rPr lang="en-US" dirty="0"/>
              <a:t> </a:t>
            </a:r>
            <a:r>
              <a:rPr lang="en-US" dirty="0" err="1"/>
              <a:t>tricúspide</a:t>
            </a:r>
            <a:r>
              <a:rPr lang="en-US" dirty="0"/>
              <a:t> e/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pulmonar</a:t>
            </a:r>
            <a:r>
              <a:rPr lang="en-US" dirty="0"/>
              <a:t> e </a:t>
            </a:r>
            <a:r>
              <a:rPr lang="en-US" dirty="0" err="1"/>
              <a:t>dilatação</a:t>
            </a:r>
            <a:r>
              <a:rPr lang="en-US" dirty="0"/>
              <a:t> do VD.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>
                <a:solidFill>
                  <a:srgbClr val="FF0000"/>
                </a:solidFill>
              </a:rPr>
              <a:t>O </a:t>
            </a:r>
            <a:r>
              <a:rPr lang="en-US" dirty="0" err="1">
                <a:solidFill>
                  <a:srgbClr val="FF0000"/>
                </a:solidFill>
              </a:rPr>
              <a:t>acometimento</a:t>
            </a:r>
            <a:r>
              <a:rPr lang="en-US" dirty="0">
                <a:solidFill>
                  <a:srgbClr val="FF0000"/>
                </a:solidFill>
              </a:rPr>
              <a:t> de </a:t>
            </a:r>
            <a:r>
              <a:rPr lang="en-US" dirty="0" err="1">
                <a:solidFill>
                  <a:srgbClr val="FF0000"/>
                </a:solidFill>
              </a:rPr>
              <a:t>válvulas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esquerdas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é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comum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nessa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doença</a:t>
            </a:r>
            <a:r>
              <a:rPr lang="en-US" dirty="0">
                <a:solidFill>
                  <a:srgbClr val="FF0000"/>
                </a:solidFill>
              </a:rPr>
              <a:t> 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sintomas</a:t>
            </a:r>
            <a:r>
              <a:rPr lang="en-US" dirty="0"/>
              <a:t> </a:t>
            </a:r>
            <a:r>
              <a:rPr lang="en-US" dirty="0" err="1"/>
              <a:t>devem</a:t>
            </a:r>
            <a:r>
              <a:rPr lang="en-US" dirty="0"/>
              <a:t>-se a </a:t>
            </a:r>
            <a:r>
              <a:rPr lang="en-US" dirty="0" err="1"/>
              <a:t>níveis</a:t>
            </a:r>
            <a:r>
              <a:rPr lang="en-US" dirty="0"/>
              <a:t> </a:t>
            </a:r>
            <a:r>
              <a:rPr lang="en-US" dirty="0" err="1"/>
              <a:t>elevados</a:t>
            </a:r>
            <a:r>
              <a:rPr lang="en-US" dirty="0"/>
              <a:t> de </a:t>
            </a:r>
            <a:r>
              <a:rPr lang="en-US" dirty="0" err="1"/>
              <a:t>serotonina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900110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Cardiomiopatias</a:t>
            </a:r>
            <a:r>
              <a:rPr lang="en-US" dirty="0"/>
              <a:t> e IC 500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28931" y="1600201"/>
            <a:ext cx="4467068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/>
              <a:t>Braunwald</a:t>
            </a:r>
            <a:r>
              <a:rPr lang="en-US" sz="2000" dirty="0"/>
              <a:t> 11ed </a:t>
            </a:r>
            <a:r>
              <a:rPr lang="en-US" sz="2000" dirty="0" err="1"/>
              <a:t>pag</a:t>
            </a:r>
            <a:r>
              <a:rPr lang="en-US" sz="2000" dirty="0"/>
              <a:t> 4039 cap 77</a:t>
            </a:r>
          </a:p>
          <a:p>
            <a:pPr marL="0" indent="0">
              <a:buNone/>
            </a:pPr>
            <a:r>
              <a:rPr lang="en-US" sz="2000" dirty="0" err="1"/>
              <a:t>Síndrome</a:t>
            </a:r>
            <a:r>
              <a:rPr lang="en-US" sz="2000" dirty="0"/>
              <a:t> </a:t>
            </a:r>
            <a:r>
              <a:rPr lang="en-US" sz="2000" dirty="0" err="1"/>
              <a:t>carcinóide</a:t>
            </a: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Tumores</a:t>
            </a:r>
            <a:r>
              <a:rPr lang="en-US" sz="2000" dirty="0"/>
              <a:t> </a:t>
            </a:r>
            <a:r>
              <a:rPr lang="en-US" sz="2000" dirty="0" err="1"/>
              <a:t>carcinóides</a:t>
            </a:r>
            <a:r>
              <a:rPr lang="en-US" sz="2000" dirty="0"/>
              <a:t> tem </a:t>
            </a:r>
            <a:r>
              <a:rPr lang="en-US" sz="2000" dirty="0" err="1"/>
              <a:t>origem</a:t>
            </a:r>
            <a:r>
              <a:rPr lang="en-US" sz="2000" dirty="0"/>
              <a:t> no </a:t>
            </a:r>
            <a:r>
              <a:rPr lang="en-US" sz="2000" dirty="0" err="1"/>
              <a:t>apêndice</a:t>
            </a:r>
            <a:r>
              <a:rPr lang="en-US" sz="2000" dirty="0"/>
              <a:t>, TGI e </a:t>
            </a:r>
            <a:r>
              <a:rPr lang="en-US" sz="2000" dirty="0" err="1"/>
              <a:t>raramente</a:t>
            </a:r>
            <a:r>
              <a:rPr lang="en-US" sz="2000" dirty="0"/>
              <a:t> </a:t>
            </a:r>
            <a:r>
              <a:rPr lang="en-US" sz="2000" dirty="0" err="1"/>
              <a:t>sistema</a:t>
            </a:r>
            <a:r>
              <a:rPr lang="en-US" sz="2000" dirty="0"/>
              <a:t> </a:t>
            </a:r>
            <a:r>
              <a:rPr lang="en-US" sz="2000" dirty="0" err="1"/>
              <a:t>respiratório</a:t>
            </a:r>
            <a:r>
              <a:rPr lang="en-US" sz="2000" dirty="0"/>
              <a:t>. </a:t>
            </a:r>
            <a:r>
              <a:rPr lang="en-US" sz="2000" dirty="0" err="1"/>
              <a:t>Secretam</a:t>
            </a:r>
            <a:r>
              <a:rPr lang="en-US" sz="2000" dirty="0"/>
              <a:t> </a:t>
            </a:r>
            <a:r>
              <a:rPr lang="en-US" sz="2000" dirty="0" err="1"/>
              <a:t>bradicinina</a:t>
            </a:r>
            <a:r>
              <a:rPr lang="en-US" sz="2000" dirty="0"/>
              <a:t> e </a:t>
            </a:r>
            <a:r>
              <a:rPr lang="en-US" sz="2000" dirty="0" err="1"/>
              <a:t>serotonina</a:t>
            </a:r>
            <a:r>
              <a:rPr lang="en-US" sz="2000" dirty="0"/>
              <a:t> que </a:t>
            </a:r>
            <a:r>
              <a:rPr lang="en-US" sz="2000" dirty="0" err="1"/>
              <a:t>são</a:t>
            </a:r>
            <a:r>
              <a:rPr lang="en-US" sz="2000" dirty="0"/>
              <a:t> </a:t>
            </a:r>
            <a:r>
              <a:rPr lang="en-US" sz="2000" dirty="0" err="1"/>
              <a:t>inativadas</a:t>
            </a:r>
            <a:r>
              <a:rPr lang="en-US" sz="2000" dirty="0"/>
              <a:t> </a:t>
            </a:r>
            <a:r>
              <a:rPr lang="en-US" sz="2000" dirty="0" err="1"/>
              <a:t>pelos</a:t>
            </a:r>
            <a:r>
              <a:rPr lang="en-US" sz="2000" dirty="0"/>
              <a:t> </a:t>
            </a:r>
            <a:r>
              <a:rPr lang="en-US" sz="2000" dirty="0" err="1"/>
              <a:t>pulmões</a:t>
            </a:r>
            <a:r>
              <a:rPr lang="en-US" sz="2000" dirty="0"/>
              <a:t>, </a:t>
            </a:r>
            <a:r>
              <a:rPr lang="en-US" sz="2000" dirty="0" err="1"/>
              <a:t>fígado</a:t>
            </a:r>
            <a:r>
              <a:rPr lang="en-US" sz="2000" dirty="0"/>
              <a:t> e </a:t>
            </a:r>
            <a:r>
              <a:rPr lang="en-US" sz="2000" dirty="0" err="1"/>
              <a:t>cérebro.O</a:t>
            </a:r>
            <a:r>
              <a:rPr lang="en-US" sz="2000" dirty="0"/>
              <a:t> </a:t>
            </a:r>
            <a:r>
              <a:rPr lang="en-US" sz="2000" dirty="0" err="1"/>
              <a:t>acometimento</a:t>
            </a:r>
            <a:r>
              <a:rPr lang="en-US" sz="2000" dirty="0"/>
              <a:t> cardiovascular </a:t>
            </a:r>
            <a:r>
              <a:rPr lang="en-US" sz="2000" dirty="0" err="1"/>
              <a:t>ocorre</a:t>
            </a:r>
            <a:r>
              <a:rPr lang="en-US" sz="2000" dirty="0"/>
              <a:t> </a:t>
            </a:r>
            <a:r>
              <a:rPr lang="en-US" sz="2000" dirty="0" err="1"/>
              <a:t>em</a:t>
            </a:r>
            <a:r>
              <a:rPr lang="en-US" sz="2000" dirty="0"/>
              <a:t> 2/3e </a:t>
            </a:r>
            <a:r>
              <a:rPr lang="en-US" sz="2000" dirty="0" err="1"/>
              <a:t>inclui</a:t>
            </a:r>
            <a:r>
              <a:rPr lang="en-US" sz="2000" dirty="0"/>
              <a:t> </a:t>
            </a:r>
            <a:r>
              <a:rPr lang="en-US" sz="2000" dirty="0" err="1"/>
              <a:t>formaçano</a:t>
            </a:r>
            <a:r>
              <a:rPr lang="en-US" sz="2000" dirty="0"/>
              <a:t> de </a:t>
            </a:r>
            <a:r>
              <a:rPr lang="en-US" sz="2000" dirty="0" err="1"/>
              <a:t>placas</a:t>
            </a:r>
            <a:r>
              <a:rPr lang="en-US" sz="2000" dirty="0"/>
              <a:t> </a:t>
            </a:r>
            <a:r>
              <a:rPr lang="en-US" sz="2000" dirty="0" err="1"/>
              <a:t>fibrosas</a:t>
            </a:r>
            <a:r>
              <a:rPr lang="en-US" sz="2000" dirty="0"/>
              <a:t> no </a:t>
            </a:r>
            <a:r>
              <a:rPr lang="en-US" sz="2000" dirty="0" err="1"/>
              <a:t>endocárdio</a:t>
            </a:r>
            <a:r>
              <a:rPr lang="en-US" sz="2000" dirty="0"/>
              <a:t> </a:t>
            </a:r>
            <a:r>
              <a:rPr lang="en-US" sz="2000" dirty="0" err="1"/>
              <a:t>levando</a:t>
            </a:r>
            <a:r>
              <a:rPr lang="en-US" sz="2000" dirty="0"/>
              <a:t> a </a:t>
            </a:r>
            <a:r>
              <a:rPr lang="en-US" sz="2000" dirty="0" err="1"/>
              <a:t>retração</a:t>
            </a:r>
            <a:r>
              <a:rPr lang="en-US" sz="2000" dirty="0"/>
              <a:t> das </a:t>
            </a:r>
            <a:r>
              <a:rPr lang="en-US" sz="2000" dirty="0" err="1"/>
              <a:t>válvulas</a:t>
            </a:r>
            <a:r>
              <a:rPr lang="en-US" sz="2000" dirty="0"/>
              <a:t> </a:t>
            </a:r>
            <a:r>
              <a:rPr lang="en-US" sz="2000" dirty="0" err="1"/>
              <a:t>tricúspide</a:t>
            </a:r>
            <a:r>
              <a:rPr lang="en-US" sz="2000" dirty="0"/>
              <a:t> e </a:t>
            </a:r>
            <a:r>
              <a:rPr lang="en-US" sz="2000" dirty="0" err="1"/>
              <a:t>pulmonar</a:t>
            </a:r>
            <a:r>
              <a:rPr lang="en-US" sz="2000" dirty="0"/>
              <a:t>. O </a:t>
            </a:r>
            <a:r>
              <a:rPr lang="en-US" sz="2000" dirty="0" err="1"/>
              <a:t>acometimento</a:t>
            </a:r>
            <a:r>
              <a:rPr lang="en-US" sz="2000" dirty="0"/>
              <a:t> do </a:t>
            </a:r>
            <a:r>
              <a:rPr lang="en-US" sz="2000" dirty="0" err="1"/>
              <a:t>lado</a:t>
            </a:r>
            <a:r>
              <a:rPr lang="en-US" sz="2000" dirty="0"/>
              <a:t> </a:t>
            </a:r>
            <a:r>
              <a:rPr lang="en-US" sz="2000" dirty="0" err="1"/>
              <a:t>esquerdo</a:t>
            </a:r>
            <a:r>
              <a:rPr lang="en-US" sz="2000" dirty="0"/>
              <a:t> </a:t>
            </a:r>
            <a:r>
              <a:rPr lang="en-US" sz="2000" dirty="0" err="1"/>
              <a:t>restringe</a:t>
            </a:r>
            <a:r>
              <a:rPr lang="en-US" sz="2000" dirty="0"/>
              <a:t>-se a </a:t>
            </a:r>
            <a:r>
              <a:rPr lang="en-US" sz="2000" dirty="0" err="1"/>
              <a:t>menos</a:t>
            </a:r>
            <a:r>
              <a:rPr lang="en-US" sz="2000" dirty="0"/>
              <a:t> de 10%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F770A03-4FEE-F04A-9CF8-CED6BF640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1758" y="1177796"/>
            <a:ext cx="5726243" cy="552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1263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24001" y="692696"/>
            <a:ext cx="8845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1" i="1" dirty="0"/>
              <a:t>Os achados do ECG podem ser compatíveis com as condições abaixo, exceto:</a:t>
            </a:r>
          </a:p>
        </p:txBody>
      </p:sp>
      <p:sp>
        <p:nvSpPr>
          <p:cNvPr id="6" name="Content Placeholder 7"/>
          <p:cNvSpPr>
            <a:spLocks noGrp="1"/>
          </p:cNvSpPr>
          <p:nvPr>
            <p:ph idx="1"/>
          </p:nvPr>
        </p:nvSpPr>
        <p:spPr>
          <a:xfrm>
            <a:off x="1863827" y="5275512"/>
            <a:ext cx="8121413" cy="1582488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pt-BR" sz="2000" dirty="0"/>
              <a:t>a) Estenose aórtica</a:t>
            </a:r>
            <a:endParaRPr lang="pt-BR" sz="2000" dirty="0">
              <a:solidFill>
                <a:srgbClr val="FF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pt-BR" sz="2000" dirty="0" err="1"/>
              <a:t>b</a:t>
            </a:r>
            <a:r>
              <a:rPr lang="pt-BR" sz="2000" dirty="0"/>
              <a:t>) Hipertensão arterial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pt-BR" sz="2000" dirty="0" err="1"/>
              <a:t>c</a:t>
            </a:r>
            <a:r>
              <a:rPr lang="pt-BR" sz="2000" dirty="0"/>
              <a:t>) Cardiomiopatia dilatada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pt-BR" sz="2000" dirty="0" err="1">
                <a:solidFill>
                  <a:srgbClr val="FF0000"/>
                </a:solidFill>
              </a:rPr>
              <a:t>d</a:t>
            </a:r>
            <a:r>
              <a:rPr lang="pt-BR" sz="2000" dirty="0">
                <a:solidFill>
                  <a:srgbClr val="FF0000"/>
                </a:solidFill>
              </a:rPr>
              <a:t>) Estenose mitral grave</a:t>
            </a:r>
          </a:p>
          <a:p>
            <a:endParaRPr lang="pt-BR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536" y="1268760"/>
            <a:ext cx="8369052" cy="3924880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4871864" y="1"/>
            <a:ext cx="377058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dirty="0"/>
              <a:t>Miscelânea 200</a:t>
            </a:r>
          </a:p>
        </p:txBody>
      </p:sp>
    </p:spTree>
    <p:extLst>
      <p:ext uri="{BB962C8B-B14F-4D97-AF65-F5344CB8AC3E}">
        <p14:creationId xmlns:p14="http://schemas.microsoft.com/office/powerpoint/2010/main" val="21531225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7"/>
          <p:cNvSpPr>
            <a:spLocks noGrp="1"/>
          </p:cNvSpPr>
          <p:nvPr>
            <p:ph idx="1"/>
          </p:nvPr>
        </p:nvSpPr>
        <p:spPr>
          <a:xfrm>
            <a:off x="2351585" y="2204864"/>
            <a:ext cx="8121413" cy="1582488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pt-BR" sz="2000" dirty="0"/>
              <a:t>Crescimento ventricular esquerdo não ocorre na EM grave pura</a:t>
            </a:r>
            <a:endParaRPr lang="pt-BR" sz="2000" dirty="0">
              <a:solidFill>
                <a:srgbClr val="FF0000"/>
              </a:solidFill>
            </a:endParaRPr>
          </a:p>
          <a:p>
            <a:endParaRPr lang="pt-BR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6312024" y="4581129"/>
            <a:ext cx="419487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 err="1"/>
              <a:t>Braunwald</a:t>
            </a:r>
            <a:r>
              <a:rPr lang="en-US" sz="2200" i="1" dirty="0"/>
              <a:t>. 10</a:t>
            </a:r>
            <a:r>
              <a:rPr lang="en-US" sz="2200" i="1" baseline="30000" dirty="0"/>
              <a:t>th</a:t>
            </a:r>
            <a:r>
              <a:rPr lang="en-US" sz="2200" i="1" dirty="0"/>
              <a:t>. Ed. 2014. Cap 63.</a:t>
            </a:r>
          </a:p>
        </p:txBody>
      </p:sp>
      <p:sp>
        <p:nvSpPr>
          <p:cNvPr id="2" name="Rectangle 1"/>
          <p:cNvSpPr/>
          <p:nvPr/>
        </p:nvSpPr>
        <p:spPr>
          <a:xfrm>
            <a:off x="4799856" y="188641"/>
            <a:ext cx="377058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dirty="0"/>
              <a:t>Miscelânea 200</a:t>
            </a:r>
          </a:p>
        </p:txBody>
      </p:sp>
    </p:spTree>
    <p:extLst>
      <p:ext uri="{BB962C8B-B14F-4D97-AF65-F5344CB8AC3E}">
        <p14:creationId xmlns:p14="http://schemas.microsoft.com/office/powerpoint/2010/main" val="35869964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8B6CECC-0C49-DD4E-B326-8911B2D6B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3" y="13381"/>
            <a:ext cx="10972800" cy="1143000"/>
          </a:xfrm>
        </p:spPr>
        <p:txBody>
          <a:bodyPr>
            <a:normAutofit/>
          </a:bodyPr>
          <a:lstStyle/>
          <a:p>
            <a:pPr algn="ctr"/>
            <a:r>
              <a:rPr lang="pt-BR" dirty="0"/>
              <a:t>Miscelânea 300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0DB793F5-8BCB-AD49-A082-2E042ABF8F30}"/>
              </a:ext>
            </a:extLst>
          </p:cNvPr>
          <p:cNvSpPr/>
          <p:nvPr/>
        </p:nvSpPr>
        <p:spPr>
          <a:xfrm>
            <a:off x="527381" y="1598029"/>
            <a:ext cx="10657184" cy="27077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</a:pPr>
            <a:r>
              <a:rPr lang="pt-BR" sz="2667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profilaxia da endocardite infecciosa nos pacientes com doença valvar deve ser realizada nas seguintes situações: </a:t>
            </a:r>
          </a:p>
          <a:p>
            <a:pPr marL="457189" indent="-457189" algn="just">
              <a:lnSpc>
                <a:spcPct val="107000"/>
              </a:lnSpc>
              <a:buFont typeface="+mj-lt"/>
              <a:buAutoNum type="alphaUcPeriod"/>
            </a:pPr>
            <a:r>
              <a:rPr lang="pt-BR" sz="2667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pacientes com prótese valvar</a:t>
            </a:r>
          </a:p>
          <a:p>
            <a:pPr marL="457189" indent="-457189" algn="just">
              <a:lnSpc>
                <a:spcPct val="107000"/>
              </a:lnSpc>
              <a:buFont typeface="+mj-lt"/>
              <a:buAutoNum type="alphaUcPeriod"/>
            </a:pPr>
            <a:r>
              <a:rPr lang="pt-BR" sz="2667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pacientes com passado de endocardite infecciosa</a:t>
            </a:r>
          </a:p>
          <a:p>
            <a:pPr marL="457189" indent="-457189" algn="just">
              <a:lnSpc>
                <a:spcPct val="107000"/>
              </a:lnSpc>
              <a:buFont typeface="+mj-lt"/>
              <a:buAutoNum type="alphaUcPeriod"/>
            </a:pPr>
            <a:r>
              <a:rPr lang="pt-BR" sz="2667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pacientes com prolapso mitral sem degeneração valvar</a:t>
            </a:r>
          </a:p>
          <a:p>
            <a:pPr marL="457189" indent="-457189" algn="just">
              <a:lnSpc>
                <a:spcPct val="107000"/>
              </a:lnSpc>
              <a:spcAft>
                <a:spcPts val="1067"/>
              </a:spcAft>
              <a:buFont typeface="+mj-lt"/>
              <a:buAutoNum type="alphaUcPeriod"/>
            </a:pPr>
            <a:r>
              <a:rPr lang="pt-BR" sz="2667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e </a:t>
            </a:r>
            <a:r>
              <a:rPr lang="pt-BR" sz="2667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pt-BR" sz="2667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estão corretas</a:t>
            </a:r>
          </a:p>
        </p:txBody>
      </p:sp>
    </p:spTree>
    <p:extLst>
      <p:ext uri="{BB962C8B-B14F-4D97-AF65-F5344CB8AC3E}">
        <p14:creationId xmlns:p14="http://schemas.microsoft.com/office/powerpoint/2010/main" val="2087198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CCD366-97A4-F04E-8F4F-F9EB42A28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Doença Arterial Coronariana 200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FDD0D55-9ECF-7C4D-8213-56730B9BF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Sobre os RM cardíaca na doença coronariana, marque a </a:t>
            </a:r>
            <a:r>
              <a:rPr lang="pt-BR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incorreta</a:t>
            </a:r>
            <a:r>
              <a:rPr lang="pt-B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 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+mj-lt"/>
              <a:buAutoNum type="alphaUcParenR"/>
            </a:pPr>
            <a:r>
              <a:rPr lang="pt-BR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diagnóstico e a caracterização das regiões de infarto/ necrose/fibrose do miocárdio baseia-se na técnica do realce precoce</a:t>
            </a:r>
            <a:endParaRPr lang="pt-BR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+mj-lt"/>
              <a:buAutoNum type="alphaUcParenR"/>
            </a:pPr>
            <a:r>
              <a:rPr lang="pt-B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Ferramenta na avaliação da viabilidade miocárdica − sendo considerada o padrão-ouro.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+mj-lt"/>
              <a:buAutoNum type="alphaUcParenR"/>
            </a:pPr>
            <a:r>
              <a:rPr lang="pt-B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Permite a avaliação da anatomia cardíaca e vascular, da função ventricular, da perfusão miocárdica e a caracterização tecidual de forma acurada, reprodutível, sendo capaz de fornecer todas essas informações juntas, em um único exame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lphaUcParenR"/>
            </a:pPr>
            <a:r>
              <a:rPr lang="pt-B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Segmentos disfuncionais que apresentassem área de realce tardio com extensão &lt;50% do mesmo segmento apresentavam grande probabilidade de recuperação funcional após a revascularização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384064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8B6CECC-0C49-DD4E-B326-8911B2D6B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3" y="13381"/>
            <a:ext cx="10972800" cy="1143000"/>
          </a:xfrm>
        </p:spPr>
        <p:txBody>
          <a:bodyPr>
            <a:normAutofit/>
          </a:bodyPr>
          <a:lstStyle/>
          <a:p>
            <a:pPr algn="ctr"/>
            <a:r>
              <a:rPr lang="pt-BR" dirty="0"/>
              <a:t>Miscelânea 300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82DCC271-164B-0B4B-985C-5E7CF3017A39}"/>
              </a:ext>
            </a:extLst>
          </p:cNvPr>
          <p:cNvSpPr/>
          <p:nvPr/>
        </p:nvSpPr>
        <p:spPr>
          <a:xfrm>
            <a:off x="623392" y="1316766"/>
            <a:ext cx="10753195" cy="45627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599425" algn="just">
              <a:lnSpc>
                <a:spcPct val="107000"/>
              </a:lnSpc>
              <a:spcAft>
                <a:spcPts val="1067"/>
              </a:spcAft>
            </a:pPr>
            <a:r>
              <a:rPr lang="pt-BR" sz="2400" dirty="0"/>
              <a:t>Resposta: D. Atualmente a profilaxia antibiótica se restringe a pacientes de alto risco para EI e procedimentos que aumentam o risco destes pacientes desenvolverem EI a saber: pacientes com qualquer prótese valvar, inclusive implantada </a:t>
            </a:r>
            <a:r>
              <a:rPr lang="pt-BR" sz="2400" dirty="0" err="1"/>
              <a:t>transcateter</a:t>
            </a:r>
            <a:r>
              <a:rPr lang="pt-BR" sz="2400" dirty="0"/>
              <a:t> ou quando um material protético foi utilizado para reparo valvar, pacientes com EI prévia, pacientes com cardiopatia congênita cianótica ou corrigida com material protético, </a:t>
            </a:r>
            <a:r>
              <a:rPr lang="pt-BR" sz="2400" dirty="0" err="1"/>
              <a:t>p</a:t>
            </a:r>
            <a:r>
              <a:rPr lang="pt-PT" sz="2400" dirty="0" err="1"/>
              <a:t>acientes</a:t>
            </a:r>
            <a:r>
              <a:rPr lang="pt-PT" sz="2400" dirty="0"/>
              <a:t> com qualquer tipo de cardiopatia congênita reparada com material protético colocado cirurgicamente ou por técnicas percutâneas até 6 meses após o procedimento ou que permanecem com um shunt residual ou regurgitação valvar. </a:t>
            </a:r>
            <a:r>
              <a:rPr lang="en-US" sz="2400" dirty="0"/>
              <a:t>2015 ESC Guidelines for the management of infective endocarditis. European Heart Journal (2015) 36, 3080.</a:t>
            </a: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599425" algn="just">
              <a:lnSpc>
                <a:spcPct val="107000"/>
              </a:lnSpc>
              <a:spcAft>
                <a:spcPts val="1067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Resposta: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(Diretriz Brasileira de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Valvopatias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– SBC 2011)</a:t>
            </a:r>
          </a:p>
        </p:txBody>
      </p:sp>
    </p:spTree>
    <p:extLst>
      <p:ext uri="{BB962C8B-B14F-4D97-AF65-F5344CB8AC3E}">
        <p14:creationId xmlns:p14="http://schemas.microsoft.com/office/powerpoint/2010/main" val="33212724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8B6CECC-0C49-DD4E-B326-8911B2D6B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3" y="13381"/>
            <a:ext cx="10972800" cy="1143000"/>
          </a:xfrm>
        </p:spPr>
        <p:txBody>
          <a:bodyPr/>
          <a:lstStyle/>
          <a:p>
            <a:pPr algn="ctr"/>
            <a:r>
              <a:rPr lang="pt-BR" dirty="0"/>
              <a:t>Miscelânea 400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7245259-8883-9546-9785-FC1B4268F77E}"/>
              </a:ext>
            </a:extLst>
          </p:cNvPr>
          <p:cNvSpPr/>
          <p:nvPr/>
        </p:nvSpPr>
        <p:spPr>
          <a:xfrm>
            <a:off x="304561" y="1879347"/>
            <a:ext cx="6096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2400" dirty="0"/>
              <a:t>A onda de pulso carotídeo representada linha AZUL pode ser encontrada em qual patologia?</a:t>
            </a:r>
          </a:p>
          <a:p>
            <a:endParaRPr lang="pt-BR" sz="2400" dirty="0"/>
          </a:p>
          <a:p>
            <a:pPr marL="457189" indent="-457189">
              <a:lnSpc>
                <a:spcPct val="150000"/>
              </a:lnSpc>
              <a:buAutoNum type="alphaLcParenR"/>
            </a:pPr>
            <a:r>
              <a:rPr lang="pt-BR" sz="2400" dirty="0"/>
              <a:t>Insuficiência mitral</a:t>
            </a:r>
          </a:p>
          <a:p>
            <a:pPr marL="457189" indent="-457189">
              <a:lnSpc>
                <a:spcPct val="150000"/>
              </a:lnSpc>
              <a:buAutoNum type="alphaLcParenR"/>
            </a:pPr>
            <a:r>
              <a:rPr lang="pt-BR" sz="2400" dirty="0"/>
              <a:t>Cardiomiopatia hipertrófica</a:t>
            </a:r>
          </a:p>
          <a:p>
            <a:pPr marL="457189" indent="-457189">
              <a:lnSpc>
                <a:spcPct val="150000"/>
              </a:lnSpc>
              <a:buAutoNum type="alphaLcParenR"/>
            </a:pPr>
            <a:r>
              <a:rPr lang="pt-BR" sz="2400" dirty="0">
                <a:solidFill>
                  <a:srgbClr val="FF0000"/>
                </a:solidFill>
              </a:rPr>
              <a:t>Estenose aórtica</a:t>
            </a:r>
          </a:p>
          <a:p>
            <a:pPr marL="457189" indent="-457189">
              <a:lnSpc>
                <a:spcPct val="150000"/>
              </a:lnSpc>
              <a:buAutoNum type="alphaLcParenR"/>
            </a:pPr>
            <a:r>
              <a:rPr lang="pt-BR" sz="2400" dirty="0"/>
              <a:t>Insuficiência aórtica</a:t>
            </a:r>
          </a:p>
          <a:p>
            <a:endParaRPr lang="pt-BR" sz="2400" b="1" i="1" dirty="0"/>
          </a:p>
        </p:txBody>
      </p:sp>
      <p:pic>
        <p:nvPicPr>
          <p:cNvPr id="5" name="Imagem 4" descr="Uma imagem contendo texto&#10;&#10;Descrição gerada automaticamente">
            <a:extLst>
              <a:ext uri="{FF2B5EF4-FFF2-40B4-BE49-F238E27FC236}">
                <a16:creationId xmlns:a16="http://schemas.microsoft.com/office/drawing/2014/main" id="{888C3AF9-A890-7E48-B07F-20E212B78E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565" y="1536309"/>
            <a:ext cx="5417649" cy="459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9143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8B6CECC-0C49-DD4E-B326-8911B2D6B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3" y="13381"/>
            <a:ext cx="10972800" cy="1143000"/>
          </a:xfrm>
        </p:spPr>
        <p:txBody>
          <a:bodyPr/>
          <a:lstStyle/>
          <a:p>
            <a:pPr algn="ctr"/>
            <a:r>
              <a:rPr lang="pt-BR" dirty="0"/>
              <a:t>Miscelânea 400</a:t>
            </a:r>
          </a:p>
        </p:txBody>
      </p:sp>
      <p:pic>
        <p:nvPicPr>
          <p:cNvPr id="5" name="Imagem 4" descr="Uma imagem contendo texto&#10;&#10;Descrição gerada automaticamente">
            <a:extLst>
              <a:ext uri="{FF2B5EF4-FFF2-40B4-BE49-F238E27FC236}">
                <a16:creationId xmlns:a16="http://schemas.microsoft.com/office/drawing/2014/main" id="{188EE2B7-872C-A54D-A2B0-50E8365820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565" y="1536309"/>
            <a:ext cx="5417649" cy="4597680"/>
          </a:xfrm>
          <a:prstGeom prst="rect">
            <a:avLst/>
          </a:prstGeom>
        </p:spPr>
      </p:pic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3071FEC5-061B-274D-ABFF-3709833049EF}"/>
              </a:ext>
            </a:extLst>
          </p:cNvPr>
          <p:cNvSpPr txBox="1">
            <a:spLocks/>
          </p:cNvSpPr>
          <p:nvPr/>
        </p:nvSpPr>
        <p:spPr>
          <a:xfrm>
            <a:off x="1121327" y="1606924"/>
            <a:ext cx="4847861" cy="240026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121920" tIns="60960" rIns="121920" bIns="6096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733" dirty="0"/>
              <a:t>Pulso </a:t>
            </a:r>
            <a:r>
              <a:rPr lang="pt-BR" sz="3733" dirty="0" err="1"/>
              <a:t>anacrótico</a:t>
            </a:r>
            <a:r>
              <a:rPr lang="pt-BR" sz="3733" dirty="0"/>
              <a:t>  - pico tardio e próximo a B2 encontrado na estenose aórtica grave</a:t>
            </a: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1D1461C0-A14B-2F4D-AA79-792978D089FD}"/>
              </a:ext>
            </a:extLst>
          </p:cNvPr>
          <p:cNvSpPr txBox="1"/>
          <p:nvPr/>
        </p:nvSpPr>
        <p:spPr>
          <a:xfrm>
            <a:off x="1308834" y="5157193"/>
            <a:ext cx="4403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Braunwald’s</a:t>
            </a:r>
            <a:r>
              <a:rPr lang="en-US" sz="2400" dirty="0"/>
              <a:t> Heart Disease, 10 Ed.</a:t>
            </a:r>
          </a:p>
        </p:txBody>
      </p:sp>
    </p:spTree>
    <p:extLst>
      <p:ext uri="{BB962C8B-B14F-4D97-AF65-F5344CB8AC3E}">
        <p14:creationId xmlns:p14="http://schemas.microsoft.com/office/powerpoint/2010/main" val="20183991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F822C5DF-CCBF-1641-B630-E0A9C376FC40}"/>
              </a:ext>
            </a:extLst>
          </p:cNvPr>
          <p:cNvSpPr txBox="1"/>
          <p:nvPr/>
        </p:nvSpPr>
        <p:spPr>
          <a:xfrm>
            <a:off x="334461" y="1417639"/>
            <a:ext cx="7316823" cy="5173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A </a:t>
            </a:r>
            <a:r>
              <a:rPr lang="pt-BR" sz="2400" dirty="0" err="1"/>
              <a:t>Apnéia</a:t>
            </a:r>
            <a:r>
              <a:rPr lang="pt-BR" sz="2400" dirty="0"/>
              <a:t> Obstrutiva do Sono (AOS) tem implicações no manejo de diversas doenças cardiovasculares. Indique a alternativa incorreta na relação entre HAS e AOS:</a:t>
            </a:r>
          </a:p>
          <a:p>
            <a:endParaRPr lang="pt-BR" dirty="0"/>
          </a:p>
          <a:p>
            <a:pPr marL="342891" indent="-342891">
              <a:lnSpc>
                <a:spcPct val="150000"/>
              </a:lnSpc>
              <a:buFont typeface="+mj-lt"/>
              <a:buAutoNum type="alphaLcParenR"/>
            </a:pPr>
            <a:r>
              <a:rPr lang="pt-BR" dirty="0"/>
              <a:t>A AOS é fator de risco para Acidente Vascular Cerebral e podemos dizer também que o Acidente Vascular Cerebral é fator de risco para AOS.</a:t>
            </a:r>
          </a:p>
          <a:p>
            <a:pPr marL="342891" indent="-342891">
              <a:lnSpc>
                <a:spcPct val="150000"/>
              </a:lnSpc>
              <a:buFont typeface="+mj-lt"/>
              <a:buAutoNum type="alphaLcParenR"/>
            </a:pPr>
            <a:r>
              <a:rPr lang="pt-BR" dirty="0">
                <a:solidFill>
                  <a:srgbClr val="FF0000"/>
                </a:solidFill>
              </a:rPr>
              <a:t>A AOS é  a  segunda causa secundária de hipertensão mais comumente associada a hipertensão resistente, perdendo apenas para a Estenose de Artérias Renais que responde por cerca de 64% dos casos.</a:t>
            </a:r>
          </a:p>
          <a:p>
            <a:pPr marL="342891" indent="-342891">
              <a:lnSpc>
                <a:spcPct val="150000"/>
              </a:lnSpc>
              <a:buFont typeface="+mj-lt"/>
              <a:buAutoNum type="alphaLcParenR"/>
            </a:pPr>
            <a:r>
              <a:rPr lang="pt-BR" dirty="0"/>
              <a:t>O uso de CPAP noturno reduz a incidência de HA mascarada em indivíduos com AOS.</a:t>
            </a:r>
          </a:p>
          <a:p>
            <a:pPr marL="342891" indent="-342891">
              <a:lnSpc>
                <a:spcPct val="150000"/>
              </a:lnSpc>
              <a:buFont typeface="+mj-lt"/>
              <a:buAutoNum type="alphaLcParenR"/>
            </a:pPr>
            <a:r>
              <a:rPr lang="pt-BR" dirty="0"/>
              <a:t>A AOS tem incidência de 30 a 56% em indivíduos hipertensos e é mais comum em Homens, Idosos e com Sobrepeso ou Obesidade.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D254944-74A8-DF42-96D1-14BABA973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8828" y="1947333"/>
            <a:ext cx="3978713" cy="2576145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F67A90D6-A2F3-0E40-8B77-6D4BC9B47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Miscelânea 500</a:t>
            </a:r>
          </a:p>
        </p:txBody>
      </p:sp>
    </p:spTree>
    <p:extLst>
      <p:ext uri="{BB962C8B-B14F-4D97-AF65-F5344CB8AC3E}">
        <p14:creationId xmlns:p14="http://schemas.microsoft.com/office/powerpoint/2010/main" val="35109479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52851E30-9367-3541-8BB8-985589D63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4727" y="3054483"/>
            <a:ext cx="5462547" cy="2723168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4F3122D0-B2B7-7A46-AAED-33F996441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3413" y="1567732"/>
            <a:ext cx="6019800" cy="812800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FDC5BB94-A3B1-3E45-9F51-262F7CE67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Miscelânea 500</a:t>
            </a:r>
          </a:p>
        </p:txBody>
      </p:sp>
    </p:spTree>
    <p:extLst>
      <p:ext uri="{BB962C8B-B14F-4D97-AF65-F5344CB8AC3E}">
        <p14:creationId xmlns:p14="http://schemas.microsoft.com/office/powerpoint/2010/main" val="9644589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8B6CECC-0C49-DD4E-B326-8911B2D6B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3" y="13381"/>
            <a:ext cx="10972800" cy="1143000"/>
          </a:xfrm>
        </p:spPr>
        <p:txBody>
          <a:bodyPr/>
          <a:lstStyle/>
          <a:p>
            <a:pPr algn="ctr"/>
            <a:r>
              <a:rPr lang="pt-BR" dirty="0"/>
              <a:t>Arritmias 200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61DF20F-140F-524B-9019-B6B2AAB09FC4}"/>
              </a:ext>
            </a:extLst>
          </p:cNvPr>
          <p:cNvSpPr txBox="1"/>
          <p:nvPr/>
        </p:nvSpPr>
        <p:spPr>
          <a:xfrm>
            <a:off x="815413" y="1028700"/>
            <a:ext cx="10972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t-BR" dirty="0"/>
              <a:t>Sobre a síncope, é incorreto afirmar que:</a:t>
            </a:r>
          </a:p>
          <a:p>
            <a:r>
              <a:rPr lang="pt-BR" dirty="0"/>
              <a:t> </a:t>
            </a:r>
          </a:p>
          <a:p>
            <a:pPr marL="342900" lvl="0" indent="-342900">
              <a:buFont typeface="+mj-lt"/>
              <a:buAutoNum type="alphaLcParenR"/>
            </a:pPr>
            <a:r>
              <a:rPr lang="pt-BR" dirty="0"/>
              <a:t>Quando a síncope ocorre durante o esforço </a:t>
            </a:r>
            <a:r>
              <a:rPr lang="pt-BR" dirty="0" err="1"/>
              <a:t>físico</a:t>
            </a:r>
            <a:r>
              <a:rPr lang="pt-BR" dirty="0"/>
              <a:t>, é um fator </a:t>
            </a:r>
            <a:r>
              <a:rPr lang="pt-BR" dirty="0" err="1"/>
              <a:t>preditor</a:t>
            </a:r>
            <a:r>
              <a:rPr lang="pt-BR" dirty="0"/>
              <a:t> de causa </a:t>
            </a:r>
            <a:r>
              <a:rPr lang="pt-BR" dirty="0" err="1"/>
              <a:t>cardíaca</a:t>
            </a:r>
            <a:r>
              <a:rPr lang="pt-BR" dirty="0"/>
              <a:t>, com especificidade de quase 100%</a:t>
            </a:r>
          </a:p>
          <a:p>
            <a:pPr marL="342900" lvl="0" indent="-342900">
              <a:buFont typeface="+mj-lt"/>
              <a:buAutoNum type="alphaLcParenR"/>
            </a:pPr>
            <a:r>
              <a:rPr lang="pt-BR" dirty="0"/>
              <a:t>A síncope que ocorre logo </a:t>
            </a:r>
            <a:r>
              <a:rPr lang="pt-BR" dirty="0" err="1"/>
              <a:t>após</a:t>
            </a:r>
            <a:r>
              <a:rPr lang="pt-BR" dirty="0"/>
              <a:t> o </a:t>
            </a:r>
            <a:r>
              <a:rPr lang="pt-BR" dirty="0" err="1"/>
              <a:t>término</a:t>
            </a:r>
            <a:r>
              <a:rPr lang="pt-BR" dirty="0"/>
              <a:t> do </a:t>
            </a:r>
            <a:r>
              <a:rPr lang="pt-BR" dirty="0" err="1"/>
              <a:t>exercício</a:t>
            </a:r>
            <a:r>
              <a:rPr lang="pt-BR" dirty="0"/>
              <a:t>, a causa é </a:t>
            </a:r>
            <a:r>
              <a:rPr lang="pt-BR" dirty="0" err="1"/>
              <a:t>vasovagal</a:t>
            </a:r>
            <a:r>
              <a:rPr lang="pt-BR" dirty="0"/>
              <a:t> em quase 100% dos casos</a:t>
            </a:r>
          </a:p>
          <a:p>
            <a:pPr marL="342900" lvl="0" indent="-342900">
              <a:buFont typeface="+mj-lt"/>
              <a:buAutoNum type="alphaLcParenR"/>
            </a:pPr>
            <a:r>
              <a:rPr lang="pt-BR" dirty="0"/>
              <a:t>O ECG deve ser realizado em todos os pacientes com </a:t>
            </a:r>
            <a:r>
              <a:rPr lang="pt-BR" dirty="0" err="1"/>
              <a:t>síncope</a:t>
            </a:r>
            <a:r>
              <a:rPr lang="pt-BR" dirty="0"/>
              <a:t> e se for normal, não afasta a eventual origem arrítmica da síncope</a:t>
            </a:r>
          </a:p>
          <a:p>
            <a:pPr marL="342900" lvl="0" indent="-342900">
              <a:buFont typeface="+mj-lt"/>
              <a:buAutoNum type="alphaLcParenR"/>
            </a:pPr>
            <a:r>
              <a:rPr lang="pt-BR" dirty="0">
                <a:solidFill>
                  <a:srgbClr val="FF0000"/>
                </a:solidFill>
              </a:rPr>
              <a:t>Na síncope </a:t>
            </a:r>
            <a:r>
              <a:rPr lang="pt-BR" dirty="0" err="1">
                <a:solidFill>
                  <a:srgbClr val="FF0000"/>
                </a:solidFill>
              </a:rPr>
              <a:t>neurocardiogênica</a:t>
            </a:r>
            <a:r>
              <a:rPr lang="pt-BR" dirty="0">
                <a:solidFill>
                  <a:srgbClr val="FF0000"/>
                </a:solidFill>
              </a:rPr>
              <a:t>, deve-se restringir a ingesta de líquidos e de sal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866489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68B6CECC-0C49-DD4E-B326-8911B2D6B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Arritmias 200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61DF20F-140F-524B-9019-B6B2AAB09FC4}"/>
              </a:ext>
            </a:extLst>
          </p:cNvPr>
          <p:cNvSpPr txBox="1"/>
          <p:nvPr/>
        </p:nvSpPr>
        <p:spPr>
          <a:xfrm>
            <a:off x="643469" y="1782981"/>
            <a:ext cx="4008384" cy="43939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Braunwald 11th Chapter 41 Management of patiernt with Syncope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Recomenda-se aumento da ingesta de sal e evitar desidratação na sícope neurocardiogênica.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Imagem 3" descr="Diagrama&#10;&#10;Descrição gerada automaticamente">
            <a:extLst>
              <a:ext uri="{FF2B5EF4-FFF2-40B4-BE49-F238E27FC236}">
                <a16:creationId xmlns:a16="http://schemas.microsoft.com/office/drawing/2014/main" id="{BCDCB6A7-8A71-8B4D-9DFA-91108F60F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5320" y="2213028"/>
            <a:ext cx="6253212" cy="3501798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687444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296785" y="908721"/>
            <a:ext cx="9775768" cy="54508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b="1" i="1" dirty="0"/>
              <a:t>H, 38 anos, dislipidêmico e tabagista (10 maços-ano), encaminhado para risco cirúrgico. Assintomático. Atividade física regular. ECG abaixo. Escolha a afirmativa FALSA:</a:t>
            </a:r>
          </a:p>
          <a:p>
            <a:pPr>
              <a:lnSpc>
                <a:spcPct val="150000"/>
              </a:lnSpc>
            </a:pPr>
            <a:endParaRPr lang="pt-BR" b="1" i="1" dirty="0"/>
          </a:p>
          <a:p>
            <a:pPr>
              <a:lnSpc>
                <a:spcPct val="150000"/>
              </a:lnSpc>
            </a:pPr>
            <a:endParaRPr lang="pt-BR" b="1" i="1" dirty="0"/>
          </a:p>
          <a:p>
            <a:pPr>
              <a:lnSpc>
                <a:spcPct val="150000"/>
              </a:lnSpc>
            </a:pPr>
            <a:endParaRPr lang="pt-BR" b="1" i="1" dirty="0"/>
          </a:p>
          <a:p>
            <a:pPr>
              <a:lnSpc>
                <a:spcPct val="150000"/>
              </a:lnSpc>
            </a:pPr>
            <a:endParaRPr lang="pt-BR" b="1" i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endParaRPr lang="pt-BR" b="1" i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endParaRPr lang="pt-BR" b="1" i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endParaRPr lang="pt-BR" b="1" i="1" dirty="0">
              <a:solidFill>
                <a:srgbClr val="FF0000"/>
              </a:solidFill>
            </a:endParaRPr>
          </a:p>
          <a:p>
            <a:pPr marL="342900" indent="-342900">
              <a:lnSpc>
                <a:spcPct val="150000"/>
              </a:lnSpc>
              <a:buAutoNum type="alphaLcParenR"/>
            </a:pPr>
            <a:r>
              <a:rPr lang="x-none" dirty="0">
                <a:solidFill>
                  <a:srgbClr val="FF0000"/>
                </a:solidFill>
              </a:rPr>
              <a:t>Morte súbita é decorrente de TV polimórfica e ocorre predominantemente durante o exercício.</a:t>
            </a:r>
          </a:p>
          <a:p>
            <a:pPr marL="342900" indent="-342900">
              <a:lnSpc>
                <a:spcPct val="150000"/>
              </a:lnSpc>
              <a:buAutoNum type="alphaLcParenR"/>
            </a:pPr>
            <a:r>
              <a:rPr lang="en-US" dirty="0" err="1"/>
              <a:t>Morte</a:t>
            </a:r>
            <a:r>
              <a:rPr lang="en-US" dirty="0"/>
              <a:t> </a:t>
            </a:r>
            <a:r>
              <a:rPr lang="en-US" dirty="0" err="1"/>
              <a:t>súbita</a:t>
            </a:r>
            <a:r>
              <a:rPr lang="en-US" dirty="0"/>
              <a:t> </a:t>
            </a:r>
            <a:r>
              <a:rPr lang="en-US" dirty="0" err="1"/>
              <a:t>ocorre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frequentemente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torno</a:t>
            </a:r>
            <a:r>
              <a:rPr lang="en-US" dirty="0"/>
              <a:t> dos 40 </a:t>
            </a:r>
            <a:r>
              <a:rPr lang="en-US" dirty="0" err="1"/>
              <a:t>anos</a:t>
            </a:r>
            <a:endParaRPr lang="en-US" dirty="0"/>
          </a:p>
          <a:p>
            <a:pPr marL="342900" indent="-342900">
              <a:lnSpc>
                <a:spcPct val="150000"/>
              </a:lnSpc>
              <a:buAutoNum type="alphaLcParenR"/>
            </a:pPr>
            <a:r>
              <a:rPr lang="x-none"/>
              <a:t>Sexo </a:t>
            </a:r>
            <a:r>
              <a:rPr lang="x-none" dirty="0"/>
              <a:t>masculino é o mais frequentemente acometido.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x-none" dirty="0"/>
              <a:t>CDI é o único tratamento efetivo para evitar morte súbita</a:t>
            </a:r>
            <a:endParaRPr lang="en-US" dirty="0"/>
          </a:p>
        </p:txBody>
      </p:sp>
      <p:pic>
        <p:nvPicPr>
          <p:cNvPr id="4" name="Picture 3" descr="2017-05-01 12.21.2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4242" y="1841630"/>
            <a:ext cx="6258591" cy="29001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4061855-FAA3-CC46-8E11-FBE07EBC7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953" y="0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Arritmia 300</a:t>
            </a:r>
          </a:p>
        </p:txBody>
      </p:sp>
    </p:spTree>
    <p:extLst>
      <p:ext uri="{BB962C8B-B14F-4D97-AF65-F5344CB8AC3E}">
        <p14:creationId xmlns:p14="http://schemas.microsoft.com/office/powerpoint/2010/main" val="25724940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2017-05-01 12.07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1703513" y="4323017"/>
            <a:ext cx="6628841" cy="350821"/>
          </a:xfrm>
          <a:prstGeom prst="rect">
            <a:avLst/>
          </a:prstGeom>
        </p:spPr>
      </p:pic>
      <p:pic>
        <p:nvPicPr>
          <p:cNvPr id="7" name="Picture 6" descr="2017-05-01 12.08.1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513" y="4968552"/>
            <a:ext cx="7124669" cy="1340768"/>
          </a:xfrm>
          <a:prstGeom prst="rect">
            <a:avLst/>
          </a:prstGeom>
        </p:spPr>
      </p:pic>
      <p:pic>
        <p:nvPicPr>
          <p:cNvPr id="8" name="Picture 7" descr="2017-05-01 12.08.33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512" y="3076302"/>
            <a:ext cx="6696744" cy="1000770"/>
          </a:xfrm>
          <a:prstGeom prst="rect">
            <a:avLst/>
          </a:prstGeom>
        </p:spPr>
      </p:pic>
      <p:pic>
        <p:nvPicPr>
          <p:cNvPr id="11" name="Picture 10" descr="2017-05-01 12.16.02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824" y="1329690"/>
            <a:ext cx="3707904" cy="1566542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5879976" y="3284984"/>
            <a:ext cx="2232248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639616" y="3789040"/>
            <a:ext cx="1872208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703512" y="4077072"/>
            <a:ext cx="504056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143672" y="4653136"/>
            <a:ext cx="5040560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215680" y="6021288"/>
            <a:ext cx="5184576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1775520" y="6309320"/>
            <a:ext cx="1440160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aixaDeTexto 4"/>
          <p:cNvSpPr txBox="1"/>
          <p:nvPr/>
        </p:nvSpPr>
        <p:spPr>
          <a:xfrm>
            <a:off x="7581637" y="6525344"/>
            <a:ext cx="3000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Braunwald’s</a:t>
            </a:r>
            <a:r>
              <a:rPr lang="en-US" sz="1600" dirty="0"/>
              <a:t> Heart Disease, 10 Ed.</a:t>
            </a:r>
            <a:endParaRPr lang="pt-BR" sz="160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8B619F4-D414-BD43-A3AD-0C5DF7BC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168" y="100650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Arritmia 300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FA269DA7-F7B5-024A-8583-EC7330446CF9}"/>
              </a:ext>
            </a:extLst>
          </p:cNvPr>
          <p:cNvSpPr/>
          <p:nvPr/>
        </p:nvSpPr>
        <p:spPr>
          <a:xfrm>
            <a:off x="1254696" y="1791087"/>
            <a:ext cx="33990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S</a:t>
            </a:r>
            <a:r>
              <a:rPr lang="pt-BR" sz="2800" dirty="0" err="1"/>
              <a:t>índrome</a:t>
            </a:r>
            <a:r>
              <a:rPr lang="pt-BR" sz="2800" dirty="0"/>
              <a:t> de </a:t>
            </a:r>
            <a:r>
              <a:rPr lang="en-US" sz="2800" dirty="0"/>
              <a:t> </a:t>
            </a:r>
            <a:r>
              <a:rPr lang="en-US" sz="2800" dirty="0" err="1"/>
              <a:t>Brugada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31849826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8B6CECC-0C49-DD4E-B326-8911B2D6B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3" y="13381"/>
            <a:ext cx="10972800" cy="1143000"/>
          </a:xfrm>
        </p:spPr>
        <p:txBody>
          <a:bodyPr/>
          <a:lstStyle/>
          <a:p>
            <a:pPr algn="ctr"/>
            <a:r>
              <a:rPr lang="pt-BR" dirty="0"/>
              <a:t>Arritmias 400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2F398ED5-8517-6C4B-BB2F-F86F4974C501}"/>
              </a:ext>
            </a:extLst>
          </p:cNvPr>
          <p:cNvSpPr/>
          <p:nvPr/>
        </p:nvSpPr>
        <p:spPr>
          <a:xfrm>
            <a:off x="1775520" y="3813043"/>
            <a:ext cx="9672736" cy="28050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/>
              <a:t>Qual</a:t>
            </a:r>
            <a:r>
              <a:rPr lang="en-US" sz="2400" dirty="0"/>
              <a:t> o </a:t>
            </a:r>
            <a:r>
              <a:rPr lang="en-US" sz="2400" dirty="0" err="1"/>
              <a:t>diagnóstico</a:t>
            </a:r>
            <a:r>
              <a:rPr lang="en-US" sz="2400" dirty="0"/>
              <a:t> </a:t>
            </a:r>
            <a:r>
              <a:rPr lang="en-US" sz="2400" dirty="0" err="1"/>
              <a:t>elerocardiográfico</a:t>
            </a:r>
            <a:r>
              <a:rPr lang="en-US" sz="2400" dirty="0"/>
              <a:t> </a:t>
            </a:r>
            <a:r>
              <a:rPr lang="en-US" sz="2400" dirty="0" err="1"/>
              <a:t>mais</a:t>
            </a:r>
            <a:r>
              <a:rPr lang="en-US" sz="2400" dirty="0"/>
              <a:t> </a:t>
            </a:r>
            <a:r>
              <a:rPr lang="en-US" sz="2400" dirty="0" err="1"/>
              <a:t>apropriado</a:t>
            </a:r>
            <a:r>
              <a:rPr lang="en-US" sz="2400" dirty="0"/>
              <a:t>?</a:t>
            </a:r>
          </a:p>
          <a:p>
            <a:pPr marL="609585" indent="-609585">
              <a:lnSpc>
                <a:spcPct val="150000"/>
              </a:lnSpc>
              <a:buFont typeface="+mj-lt"/>
              <a:buAutoNum type="alphaLcParenR"/>
            </a:pPr>
            <a:r>
              <a:rPr lang="en-US" sz="2400" dirty="0" err="1"/>
              <a:t>Fibrilação</a:t>
            </a:r>
            <a:r>
              <a:rPr lang="en-US" sz="2400" dirty="0"/>
              <a:t> atrial e </a:t>
            </a:r>
            <a:r>
              <a:rPr lang="en-US" sz="2400" dirty="0" err="1"/>
              <a:t>extrassístoles</a:t>
            </a:r>
            <a:r>
              <a:rPr lang="en-US" sz="2400" dirty="0"/>
              <a:t> </a:t>
            </a:r>
            <a:r>
              <a:rPr lang="en-US" sz="2400" dirty="0" err="1"/>
              <a:t>ventriculares</a:t>
            </a:r>
            <a:endParaRPr lang="en-US" sz="2400" dirty="0"/>
          </a:p>
          <a:p>
            <a:pPr marL="609585" indent="-609585">
              <a:lnSpc>
                <a:spcPct val="150000"/>
              </a:lnSpc>
              <a:buFont typeface="+mj-lt"/>
              <a:buAutoNum type="alphaLcParenR"/>
            </a:pPr>
            <a:r>
              <a:rPr lang="en-US" sz="2400" dirty="0" err="1"/>
              <a:t>Fibrilação</a:t>
            </a:r>
            <a:r>
              <a:rPr lang="en-US" sz="2400" dirty="0"/>
              <a:t> atrial e </a:t>
            </a:r>
            <a:r>
              <a:rPr lang="en-US" sz="2400" dirty="0" err="1"/>
              <a:t>extrassístoles</a:t>
            </a:r>
            <a:r>
              <a:rPr lang="en-US" sz="2400" dirty="0"/>
              <a:t> supra </a:t>
            </a:r>
            <a:r>
              <a:rPr lang="en-US" sz="2400" dirty="0" err="1"/>
              <a:t>ventriculares</a:t>
            </a:r>
            <a:endParaRPr lang="en-US" sz="2400" dirty="0"/>
          </a:p>
          <a:p>
            <a:pPr marL="609585" indent="-609585">
              <a:lnSpc>
                <a:spcPct val="150000"/>
              </a:lnSpc>
              <a:buFont typeface="+mj-lt"/>
              <a:buAutoNum type="alphaLcParenR"/>
            </a:pPr>
            <a:r>
              <a:rPr lang="en-US" sz="2400" dirty="0" err="1">
                <a:solidFill>
                  <a:srgbClr val="FF0000"/>
                </a:solidFill>
              </a:rPr>
              <a:t>Fenômeno</a:t>
            </a:r>
            <a:r>
              <a:rPr lang="en-US" sz="2400" dirty="0">
                <a:solidFill>
                  <a:srgbClr val="FF0000"/>
                </a:solidFill>
              </a:rPr>
              <a:t> de Ashman</a:t>
            </a:r>
          </a:p>
          <a:p>
            <a:pPr marL="609585" indent="-609585">
              <a:lnSpc>
                <a:spcPct val="150000"/>
              </a:lnSpc>
              <a:buFont typeface="+mj-lt"/>
              <a:buAutoNum type="alphaLcParenR"/>
            </a:pPr>
            <a:r>
              <a:rPr lang="en-US" sz="2400" dirty="0" err="1"/>
              <a:t>Síndrome</a:t>
            </a:r>
            <a:r>
              <a:rPr lang="en-US" sz="2400" dirty="0"/>
              <a:t> de Lev-</a:t>
            </a:r>
            <a:r>
              <a:rPr lang="en-US" sz="2400" dirty="0" err="1"/>
              <a:t>Lenègre</a:t>
            </a:r>
            <a:endParaRPr lang="en-US" sz="2400" dirty="0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92B2CDEA-BEB3-1F43-9404-F761ADB4A3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176" b="9421"/>
          <a:stretch/>
        </p:blipFill>
        <p:spPr>
          <a:xfrm rot="10800000">
            <a:off x="0" y="944175"/>
            <a:ext cx="12192000" cy="248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996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CCD366-97A4-F04E-8F4F-F9EB42A28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Doença Arterial Coronariana 200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FDD0D55-9ECF-7C4D-8213-56730B9BF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spcAft>
                <a:spcPts val="0"/>
              </a:spcAft>
              <a:buNone/>
            </a:pPr>
            <a:r>
              <a:rPr lang="pt-BR" dirty="0">
                <a:solidFill>
                  <a:srgbClr val="1D2228"/>
                </a:solidFill>
                <a:latin typeface="Helvetica Neue" panose="02000503000000020004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O diagnóstico e a caracterização das regiões de infarto/ necrose/fibrose do miocárdio pela RMC baseia-se na técnica do </a:t>
            </a:r>
            <a:r>
              <a:rPr lang="pt-BR" b="1" dirty="0">
                <a:solidFill>
                  <a:srgbClr val="1D2228"/>
                </a:solidFill>
                <a:latin typeface="Helvetica Neue" panose="02000503000000020004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realce tardio.</a:t>
            </a:r>
            <a:r>
              <a:rPr lang="pt-BR" dirty="0">
                <a:solidFill>
                  <a:srgbClr val="1D2228"/>
                </a:solidFill>
                <a:latin typeface="Helvetica Neue" panose="02000503000000020004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Por meio dessa técnica, a RMC permite avaliar não apenas os pacientes com infarto do miocárdio na fase aguda, mas também aqueles nas fases subaguda e crônica, sendo hoje uma ferramenta indispensável na avaliação da viabilidade miocárdica − sendo considerada o padrão-ouro nesta avaliação.</a:t>
            </a:r>
            <a:endParaRPr lang="pt-BR" sz="4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0"/>
              </a:spcAft>
              <a:buNone/>
            </a:pPr>
            <a:r>
              <a:rPr lang="pt-BR" dirty="0">
                <a:solidFill>
                  <a:srgbClr val="1D2228"/>
                </a:solidFill>
                <a:latin typeface="Helvetica Neue" panose="02000503000000020004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pt-BR" sz="4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pt-BR" dirty="0" err="1">
                <a:solidFill>
                  <a:srgbClr val="1D2228"/>
                </a:solidFill>
                <a:latin typeface="Helvetica Neue" panose="02000503000000020004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Pg</a:t>
            </a:r>
            <a:r>
              <a:rPr lang="pt-BR" dirty="0">
                <a:solidFill>
                  <a:srgbClr val="1D2228"/>
                </a:solidFill>
                <a:latin typeface="Helvetica Neue" panose="02000503000000020004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14- Diretriz Doença Coronariana Estável</a:t>
            </a:r>
            <a:r>
              <a:rPr lang="pt-BR" dirty="0"/>
              <a:t> 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161057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8B6CECC-0C49-DD4E-B326-8911B2D6B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3" y="13381"/>
            <a:ext cx="10972800" cy="1143000"/>
          </a:xfrm>
        </p:spPr>
        <p:txBody>
          <a:bodyPr/>
          <a:lstStyle/>
          <a:p>
            <a:pPr algn="ctr"/>
            <a:r>
              <a:rPr lang="pt-BR" dirty="0"/>
              <a:t>Arritmias 400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DF0A93-FC9E-9245-9923-17A75382E6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176" b="9421"/>
          <a:stretch/>
        </p:blipFill>
        <p:spPr>
          <a:xfrm rot="10800000">
            <a:off x="-48683" y="1169764"/>
            <a:ext cx="12192000" cy="2484825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8471F56B-C84A-F044-98BF-1E070159436C}"/>
              </a:ext>
            </a:extLst>
          </p:cNvPr>
          <p:cNvSpPr/>
          <p:nvPr/>
        </p:nvSpPr>
        <p:spPr>
          <a:xfrm>
            <a:off x="-48683" y="3654590"/>
            <a:ext cx="12192000" cy="28050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/>
              <a:t>A FA </a:t>
            </a:r>
            <a:r>
              <a:rPr lang="en-US" sz="2400" dirty="0" err="1"/>
              <a:t>pode</a:t>
            </a:r>
            <a:r>
              <a:rPr lang="en-US" sz="2400" dirty="0"/>
              <a:t> </a:t>
            </a:r>
            <a:r>
              <a:rPr lang="en-US" sz="2400" dirty="0" err="1"/>
              <a:t>ter</a:t>
            </a:r>
            <a:r>
              <a:rPr lang="en-US" sz="2400" dirty="0"/>
              <a:t> </a:t>
            </a:r>
            <a:r>
              <a:rPr lang="en-US" sz="2400" dirty="0" err="1"/>
              <a:t>ciclos</a:t>
            </a:r>
            <a:r>
              <a:rPr lang="en-US" sz="2400" dirty="0"/>
              <a:t> </a:t>
            </a:r>
            <a:r>
              <a:rPr lang="en-US" sz="2400" dirty="0" err="1"/>
              <a:t>longos</a:t>
            </a:r>
            <a:r>
              <a:rPr lang="en-US" sz="2400" dirty="0"/>
              <a:t> e </a:t>
            </a:r>
            <a:r>
              <a:rPr lang="en-US" sz="2400" dirty="0" err="1"/>
              <a:t>ciclos</a:t>
            </a:r>
            <a:r>
              <a:rPr lang="en-US" sz="2400" dirty="0"/>
              <a:t> </a:t>
            </a:r>
            <a:r>
              <a:rPr lang="en-US" sz="2400" dirty="0" err="1"/>
              <a:t>curtos</a:t>
            </a:r>
            <a:r>
              <a:rPr lang="en-US" sz="2400" dirty="0"/>
              <a:t>. </a:t>
            </a:r>
            <a:r>
              <a:rPr lang="en-US" sz="2400" dirty="0" err="1"/>
              <a:t>Após</a:t>
            </a:r>
            <a:r>
              <a:rPr lang="en-US" sz="2400" dirty="0"/>
              <a:t> a </a:t>
            </a:r>
            <a:r>
              <a:rPr lang="en-US" sz="2400" dirty="0" err="1"/>
              <a:t>ocorrência</a:t>
            </a:r>
            <a:r>
              <a:rPr lang="en-US" sz="2400" dirty="0"/>
              <a:t> de um </a:t>
            </a:r>
            <a:r>
              <a:rPr lang="en-US" sz="2400" dirty="0" err="1"/>
              <a:t>ciclo</a:t>
            </a:r>
            <a:r>
              <a:rPr lang="en-US" sz="2400" dirty="0"/>
              <a:t> </a:t>
            </a:r>
            <a:r>
              <a:rPr lang="en-US" sz="2400" dirty="0" err="1"/>
              <a:t>longo</a:t>
            </a:r>
            <a:r>
              <a:rPr lang="en-US" sz="2400" dirty="0"/>
              <a:t> </a:t>
            </a:r>
            <a:r>
              <a:rPr lang="en-US" sz="2400" dirty="0" err="1"/>
              <a:t>seguido</a:t>
            </a:r>
            <a:r>
              <a:rPr lang="en-US" sz="2400" dirty="0"/>
              <a:t> </a:t>
            </a:r>
            <a:r>
              <a:rPr lang="en-US" sz="2400" dirty="0" err="1"/>
              <a:t>por</a:t>
            </a:r>
            <a:r>
              <a:rPr lang="en-US" sz="2400" dirty="0"/>
              <a:t> um </a:t>
            </a:r>
            <a:r>
              <a:rPr lang="en-US" sz="2400" dirty="0" err="1"/>
              <a:t>ciclo</a:t>
            </a:r>
            <a:r>
              <a:rPr lang="en-US" sz="2400" dirty="0"/>
              <a:t> </a:t>
            </a:r>
            <a:r>
              <a:rPr lang="en-US" sz="2400" dirty="0" err="1"/>
              <a:t>curto</a:t>
            </a:r>
            <a:r>
              <a:rPr lang="en-US" sz="2400" dirty="0"/>
              <a:t>, o QRS </a:t>
            </a:r>
            <a:r>
              <a:rPr lang="en-US" sz="2400" dirty="0" err="1"/>
              <a:t>pode</a:t>
            </a:r>
            <a:r>
              <a:rPr lang="en-US" sz="2400" dirty="0"/>
              <a:t> se </a:t>
            </a:r>
            <a:r>
              <a:rPr lang="en-US" sz="2400" dirty="0" err="1"/>
              <a:t>tornar</a:t>
            </a:r>
            <a:r>
              <a:rPr lang="en-US" sz="2400" dirty="0"/>
              <a:t> </a:t>
            </a:r>
            <a:r>
              <a:rPr lang="en-US" sz="2400" dirty="0" err="1"/>
              <a:t>alargado</a:t>
            </a:r>
            <a:r>
              <a:rPr lang="en-US" sz="2400" dirty="0"/>
              <a:t> com </a:t>
            </a:r>
            <a:r>
              <a:rPr lang="en-US" sz="2400" dirty="0" err="1"/>
              <a:t>morfologia</a:t>
            </a:r>
            <a:r>
              <a:rPr lang="en-US" sz="2400" dirty="0"/>
              <a:t> de BRD. </a:t>
            </a:r>
            <a:r>
              <a:rPr lang="en-US" sz="2400" dirty="0" err="1"/>
              <a:t>Após</a:t>
            </a:r>
            <a:r>
              <a:rPr lang="en-US" sz="2400" dirty="0"/>
              <a:t> o </a:t>
            </a:r>
            <a:r>
              <a:rPr lang="en-US" sz="2400" dirty="0" err="1"/>
              <a:t>ciclo</a:t>
            </a:r>
            <a:r>
              <a:rPr lang="en-US" sz="2400" dirty="0"/>
              <a:t> </a:t>
            </a:r>
            <a:r>
              <a:rPr lang="en-US" sz="2400" dirty="0" err="1"/>
              <a:t>longo</a:t>
            </a:r>
            <a:r>
              <a:rPr lang="en-US" sz="2400" dirty="0"/>
              <a:t> o </a:t>
            </a:r>
            <a:r>
              <a:rPr lang="en-US" sz="2400" dirty="0" err="1"/>
              <a:t>período</a:t>
            </a:r>
            <a:r>
              <a:rPr lang="en-US" sz="2400" dirty="0"/>
              <a:t> </a:t>
            </a:r>
            <a:r>
              <a:rPr lang="en-US" sz="2400" dirty="0" err="1"/>
              <a:t>refratáriodo</a:t>
            </a:r>
            <a:r>
              <a:rPr lang="en-US" sz="2400" dirty="0"/>
              <a:t> </a:t>
            </a:r>
            <a:r>
              <a:rPr lang="en-US" sz="2400" dirty="0" err="1"/>
              <a:t>sistema</a:t>
            </a:r>
            <a:r>
              <a:rPr lang="en-US" sz="2400" dirty="0"/>
              <a:t> de </a:t>
            </a:r>
            <a:r>
              <a:rPr lang="en-US" sz="2400" dirty="0" err="1"/>
              <a:t>condução</a:t>
            </a:r>
            <a:r>
              <a:rPr lang="en-US" sz="2400" dirty="0"/>
              <a:t> </a:t>
            </a:r>
            <a:r>
              <a:rPr lang="en-US" sz="2400" dirty="0" err="1"/>
              <a:t>é</a:t>
            </a:r>
            <a:r>
              <a:rPr lang="en-US" sz="2400" dirty="0"/>
              <a:t> </a:t>
            </a:r>
            <a:r>
              <a:rPr lang="en-US" sz="2400" dirty="0" err="1"/>
              <a:t>maior</a:t>
            </a:r>
            <a:r>
              <a:rPr lang="en-US" sz="2400" dirty="0"/>
              <a:t> e o </a:t>
            </a:r>
            <a:r>
              <a:rPr lang="en-US" sz="2400" dirty="0" err="1"/>
              <a:t>batimento</a:t>
            </a:r>
            <a:r>
              <a:rPr lang="en-US" sz="2400" dirty="0"/>
              <a:t> </a:t>
            </a:r>
            <a:r>
              <a:rPr lang="en-US" sz="2400" dirty="0" err="1"/>
              <a:t>seguinte</a:t>
            </a:r>
            <a:r>
              <a:rPr lang="en-US" sz="2400" dirty="0"/>
              <a:t>, </a:t>
            </a:r>
            <a:r>
              <a:rPr lang="en-US" sz="2400" dirty="0" err="1"/>
              <a:t>muito</a:t>
            </a:r>
            <a:r>
              <a:rPr lang="en-US" sz="2400" dirty="0"/>
              <a:t> </a:t>
            </a:r>
            <a:r>
              <a:rPr lang="en-US" sz="2400" dirty="0" err="1"/>
              <a:t>precoce</a:t>
            </a:r>
            <a:r>
              <a:rPr lang="en-US" sz="2400" dirty="0"/>
              <a:t> </a:t>
            </a:r>
            <a:r>
              <a:rPr lang="en-US" sz="2400" dirty="0" err="1"/>
              <a:t>pode</a:t>
            </a:r>
            <a:r>
              <a:rPr lang="en-US" sz="2400" dirty="0"/>
              <a:t> </a:t>
            </a:r>
            <a:r>
              <a:rPr lang="en-US" sz="2400" dirty="0" err="1"/>
              <a:t>encontrar</a:t>
            </a:r>
            <a:r>
              <a:rPr lang="en-US" sz="2400" dirty="0"/>
              <a:t> um dos </a:t>
            </a:r>
            <a:r>
              <a:rPr lang="en-US" sz="2400" dirty="0" err="1"/>
              <a:t>ramos</a:t>
            </a:r>
            <a:r>
              <a:rPr lang="en-US" sz="2400" dirty="0"/>
              <a:t> do </a:t>
            </a:r>
            <a:r>
              <a:rPr lang="en-US" sz="2400" dirty="0" err="1"/>
              <a:t>feixe</a:t>
            </a:r>
            <a:r>
              <a:rPr lang="en-US" sz="2400" dirty="0"/>
              <a:t> de Hiss (</a:t>
            </a:r>
            <a:r>
              <a:rPr lang="en-US" sz="2400" dirty="0" err="1"/>
              <a:t>mais</a:t>
            </a:r>
            <a:r>
              <a:rPr lang="en-US" sz="2400" dirty="0"/>
              <a:t> </a:t>
            </a:r>
            <a:r>
              <a:rPr lang="en-US" sz="2400" dirty="0" err="1"/>
              <a:t>comumente</a:t>
            </a:r>
            <a:r>
              <a:rPr lang="en-US" sz="2400" dirty="0"/>
              <a:t> o </a:t>
            </a:r>
            <a:r>
              <a:rPr lang="en-US" sz="2400" dirty="0" err="1"/>
              <a:t>direito</a:t>
            </a:r>
            <a:r>
              <a:rPr lang="en-US" sz="2400" dirty="0"/>
              <a:t>) </a:t>
            </a:r>
            <a:r>
              <a:rPr lang="en-US" sz="2400" dirty="0" err="1"/>
              <a:t>em</a:t>
            </a:r>
            <a:r>
              <a:rPr lang="en-US" sz="2400" dirty="0"/>
              <a:t> </a:t>
            </a:r>
            <a:r>
              <a:rPr lang="en-US" sz="2400" dirty="0" err="1"/>
              <a:t>período</a:t>
            </a:r>
            <a:r>
              <a:rPr lang="en-US" sz="2400" dirty="0"/>
              <a:t> </a:t>
            </a:r>
            <a:r>
              <a:rPr lang="en-US" sz="2400" dirty="0" err="1"/>
              <a:t>refratário</a:t>
            </a:r>
            <a:r>
              <a:rPr lang="en-US" sz="2400" dirty="0"/>
              <a:t> e </a:t>
            </a:r>
            <a:r>
              <a:rPr lang="en-US" sz="2400" dirty="0" err="1"/>
              <a:t>ser</a:t>
            </a:r>
            <a:r>
              <a:rPr lang="en-US" sz="2400" dirty="0"/>
              <a:t> </a:t>
            </a:r>
            <a:r>
              <a:rPr lang="en-US" sz="2400" dirty="0" err="1"/>
              <a:t>conduzido</a:t>
            </a:r>
            <a:r>
              <a:rPr lang="en-US" sz="2400" dirty="0"/>
              <a:t> com </a:t>
            </a:r>
            <a:r>
              <a:rPr lang="en-US" sz="2400" dirty="0" err="1"/>
              <a:t>aberrância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359287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Arritmias</a:t>
            </a:r>
            <a:r>
              <a:rPr lang="en-US" dirty="0"/>
              <a:t> 500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772" r="-772"/>
          <a:stretch/>
        </p:blipFill>
        <p:spPr>
          <a:xfrm rot="5400000">
            <a:off x="5589741" y="646948"/>
            <a:ext cx="3789877" cy="6087453"/>
          </a:xfrm>
          <a:noFill/>
        </p:spPr>
      </p:pic>
      <p:sp>
        <p:nvSpPr>
          <p:cNvPr id="5" name="TextBox 4"/>
          <p:cNvSpPr txBox="1"/>
          <p:nvPr/>
        </p:nvSpPr>
        <p:spPr>
          <a:xfrm>
            <a:off x="1901021" y="1617152"/>
            <a:ext cx="2609382" cy="4134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ECG </a:t>
            </a:r>
            <a:r>
              <a:rPr lang="en-US" sz="1600" dirty="0" err="1"/>
              <a:t>ao</a:t>
            </a:r>
            <a:r>
              <a:rPr lang="en-US" sz="1600" dirty="0"/>
              <a:t> </a:t>
            </a:r>
            <a:r>
              <a:rPr lang="en-US" sz="1600" dirty="0" err="1"/>
              <a:t>lado</a:t>
            </a:r>
            <a:r>
              <a:rPr lang="en-US" sz="1600" dirty="0"/>
              <a:t> </a:t>
            </a:r>
            <a:r>
              <a:rPr lang="en-US" sz="1600" dirty="0" err="1"/>
              <a:t>pode</a:t>
            </a:r>
            <a:r>
              <a:rPr lang="en-US" sz="1600" dirty="0"/>
              <a:t> </a:t>
            </a:r>
            <a:r>
              <a:rPr lang="en-US" sz="1600" dirty="0" err="1"/>
              <a:t>estar</a:t>
            </a:r>
            <a:r>
              <a:rPr lang="en-US" sz="1600" dirty="0"/>
              <a:t> </a:t>
            </a:r>
            <a:r>
              <a:rPr lang="en-US" sz="1600" dirty="0" err="1"/>
              <a:t>associado</a:t>
            </a:r>
            <a:r>
              <a:rPr lang="en-US" sz="1600" dirty="0"/>
              <a:t> a </a:t>
            </a:r>
            <a:r>
              <a:rPr lang="en-US" sz="1600" dirty="0" err="1"/>
              <a:t>todas</a:t>
            </a:r>
            <a:r>
              <a:rPr lang="en-US" sz="1600" dirty="0"/>
              <a:t> as </a:t>
            </a:r>
            <a:r>
              <a:rPr lang="en-US" sz="1600" dirty="0" err="1"/>
              <a:t>alternativas</a:t>
            </a:r>
            <a:r>
              <a:rPr lang="en-US" sz="1600" dirty="0"/>
              <a:t>, EXCETO: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en-US" sz="1600" dirty="0" err="1"/>
              <a:t>Ausência</a:t>
            </a:r>
            <a:r>
              <a:rPr lang="en-US" sz="1600" dirty="0"/>
              <a:t> de </a:t>
            </a:r>
            <a:r>
              <a:rPr lang="en-US" sz="1600" dirty="0" err="1"/>
              <a:t>doença</a:t>
            </a:r>
            <a:r>
              <a:rPr lang="en-US" sz="1600" dirty="0"/>
              <a:t> </a:t>
            </a:r>
            <a:r>
              <a:rPr lang="en-US" sz="1600" dirty="0" err="1"/>
              <a:t>cardíaca</a:t>
            </a:r>
            <a:r>
              <a:rPr lang="en-US" sz="1600" dirty="0"/>
              <a:t> </a:t>
            </a:r>
            <a:r>
              <a:rPr lang="en-US" sz="1600" dirty="0" err="1"/>
              <a:t>estrutural</a:t>
            </a:r>
            <a:r>
              <a:rPr lang="en-US" sz="1600" dirty="0"/>
              <a:t> </a:t>
            </a:r>
            <a:r>
              <a:rPr lang="en-US" sz="1600" dirty="0" err="1"/>
              <a:t>em</a:t>
            </a:r>
            <a:r>
              <a:rPr lang="en-US" sz="1600" dirty="0"/>
              <a:t> </a:t>
            </a:r>
            <a:r>
              <a:rPr lang="en-US" sz="1600" dirty="0" err="1"/>
              <a:t>adultos</a:t>
            </a:r>
            <a:endParaRPr lang="en-US" sz="1600" dirty="0"/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en-US" sz="1600" dirty="0" err="1">
                <a:solidFill>
                  <a:srgbClr val="FF0000"/>
                </a:solidFill>
              </a:rPr>
              <a:t>Resposta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err="1">
                <a:solidFill>
                  <a:srgbClr val="FF0000"/>
                </a:solidFill>
              </a:rPr>
              <a:t>ao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err="1">
                <a:solidFill>
                  <a:srgbClr val="FF0000"/>
                </a:solidFill>
              </a:rPr>
              <a:t>tratamento</a:t>
            </a:r>
            <a:r>
              <a:rPr lang="en-US" sz="1600" dirty="0">
                <a:solidFill>
                  <a:srgbClr val="FF0000"/>
                </a:solidFill>
              </a:rPr>
              <a:t> com Verapamil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en-US" sz="1600" dirty="0" err="1"/>
              <a:t>Associação</a:t>
            </a:r>
            <a:r>
              <a:rPr lang="en-US" sz="1600" dirty="0"/>
              <a:t> com </a:t>
            </a:r>
            <a:r>
              <a:rPr lang="en-US" sz="1600" dirty="0" err="1"/>
              <a:t>Doenca</a:t>
            </a:r>
            <a:r>
              <a:rPr lang="en-US" sz="1600" dirty="0"/>
              <a:t> de </a:t>
            </a:r>
            <a:r>
              <a:rPr lang="en-US" sz="1600" dirty="0" err="1"/>
              <a:t>Ebstein</a:t>
            </a:r>
            <a:endParaRPr lang="en-US" sz="1600" dirty="0"/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en-US" sz="1600" dirty="0" err="1"/>
              <a:t>Maior</a:t>
            </a:r>
            <a:r>
              <a:rPr lang="en-US" sz="1600" dirty="0"/>
              <a:t> </a:t>
            </a:r>
            <a:r>
              <a:rPr lang="en-US" sz="1600" dirty="0" err="1"/>
              <a:t>prevalência</a:t>
            </a:r>
            <a:r>
              <a:rPr lang="en-US" sz="1600" dirty="0"/>
              <a:t> </a:t>
            </a:r>
            <a:r>
              <a:rPr lang="en-US" sz="1600" dirty="0" err="1"/>
              <a:t>em</a:t>
            </a:r>
            <a:r>
              <a:rPr lang="en-US" sz="1600" dirty="0"/>
              <a:t> </a:t>
            </a:r>
            <a:r>
              <a:rPr lang="en-US" sz="1600" dirty="0" err="1"/>
              <a:t>homens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0765478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Arritmias</a:t>
            </a:r>
            <a:r>
              <a:rPr lang="en-US" dirty="0"/>
              <a:t> 500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772" r="-772"/>
          <a:stretch/>
        </p:blipFill>
        <p:spPr>
          <a:xfrm rot="5400000">
            <a:off x="4243541" y="37348"/>
            <a:ext cx="3789877" cy="6087453"/>
          </a:xfrm>
          <a:noFill/>
        </p:spPr>
      </p:pic>
      <p:sp>
        <p:nvSpPr>
          <p:cNvPr id="3" name="TextBox 2"/>
          <p:cNvSpPr txBox="1"/>
          <p:nvPr/>
        </p:nvSpPr>
        <p:spPr>
          <a:xfrm>
            <a:off x="2197100" y="5283201"/>
            <a:ext cx="7785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 ECG </a:t>
            </a:r>
            <a:r>
              <a:rPr lang="en-US" dirty="0" err="1"/>
              <a:t>demonstra</a:t>
            </a:r>
            <a:r>
              <a:rPr lang="en-US" dirty="0"/>
              <a:t> </a:t>
            </a:r>
            <a:r>
              <a:rPr lang="en-US" dirty="0" err="1"/>
              <a:t>repolarização</a:t>
            </a:r>
            <a:r>
              <a:rPr lang="en-US" dirty="0"/>
              <a:t> ventricular </a:t>
            </a:r>
            <a:r>
              <a:rPr lang="en-US" dirty="0" err="1"/>
              <a:t>sobre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via </a:t>
            </a:r>
            <a:r>
              <a:rPr lang="en-US" dirty="0" err="1"/>
              <a:t>acessória</a:t>
            </a:r>
            <a:r>
              <a:rPr lang="en-US" dirty="0"/>
              <a:t>. O </a:t>
            </a:r>
            <a:r>
              <a:rPr lang="en-US" dirty="0" err="1"/>
              <a:t>primeiro</a:t>
            </a:r>
            <a:r>
              <a:rPr lang="en-US" dirty="0"/>
              <a:t> </a:t>
            </a:r>
            <a:r>
              <a:rPr lang="en-US" dirty="0" err="1"/>
              <a:t>complexo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pré-excitado</a:t>
            </a:r>
            <a:r>
              <a:rPr lang="en-US" dirty="0"/>
              <a:t> e com PR </a:t>
            </a:r>
            <a:r>
              <a:rPr lang="en-US" dirty="0" err="1"/>
              <a:t>curto</a:t>
            </a:r>
            <a:r>
              <a:rPr lang="en-US" dirty="0"/>
              <a:t> e </a:t>
            </a:r>
            <a:r>
              <a:rPr lang="en-US" dirty="0" err="1"/>
              <a:t>onda</a:t>
            </a:r>
            <a:r>
              <a:rPr lang="en-US" dirty="0"/>
              <a:t> delta.  A </a:t>
            </a:r>
            <a:r>
              <a:rPr lang="en-US" dirty="0" err="1"/>
              <a:t>pré</a:t>
            </a:r>
            <a:r>
              <a:rPr lang="en-US" dirty="0"/>
              <a:t> </a:t>
            </a:r>
            <a:r>
              <a:rPr lang="en-US" dirty="0" err="1"/>
              <a:t>excitação</a:t>
            </a:r>
            <a:r>
              <a:rPr lang="en-US" dirty="0"/>
              <a:t> ventricular com </a:t>
            </a:r>
            <a:r>
              <a:rPr lang="en-US" dirty="0" err="1"/>
              <a:t>ondas</a:t>
            </a:r>
            <a:r>
              <a:rPr lang="en-US" dirty="0"/>
              <a:t> delta </a:t>
            </a:r>
            <a:r>
              <a:rPr lang="en-US" dirty="0" err="1"/>
              <a:t>torna</a:t>
            </a:r>
            <a:r>
              <a:rPr lang="en-US" dirty="0"/>
              <a:t> o </a:t>
            </a:r>
            <a:r>
              <a:rPr lang="en-US" dirty="0" err="1"/>
              <a:t>caso</a:t>
            </a:r>
            <a:r>
              <a:rPr lang="en-US" dirty="0"/>
              <a:t> </a:t>
            </a:r>
            <a:r>
              <a:rPr lang="en-US" dirty="0" err="1"/>
              <a:t>compatível</a:t>
            </a:r>
            <a:r>
              <a:rPr lang="en-US" dirty="0"/>
              <a:t> com Wolf Parkinson White. A </a:t>
            </a:r>
            <a:r>
              <a:rPr lang="en-US" dirty="0" err="1"/>
              <a:t>terapia</a:t>
            </a:r>
            <a:r>
              <a:rPr lang="en-US" dirty="0"/>
              <a:t> de </a:t>
            </a:r>
            <a:r>
              <a:rPr lang="en-US" dirty="0" err="1"/>
              <a:t>escolha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a </a:t>
            </a:r>
            <a:r>
              <a:rPr lang="en-US" dirty="0" err="1"/>
              <a:t>ablação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7128437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075D1EB-18C5-F648-AF1E-10A0A321D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644" y="882869"/>
            <a:ext cx="11772754" cy="4824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41960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8B6CECC-0C49-DD4E-B326-8911B2D6B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3" y="13381"/>
            <a:ext cx="10972800" cy="1143000"/>
          </a:xfrm>
        </p:spPr>
        <p:txBody>
          <a:bodyPr>
            <a:normAutofit/>
          </a:bodyPr>
          <a:lstStyle/>
          <a:p>
            <a:pPr algn="ctr"/>
            <a:r>
              <a:rPr lang="pt-BR" dirty="0"/>
              <a:t>Doença </a:t>
            </a:r>
            <a:r>
              <a:rPr lang="pt-BR" dirty="0" err="1"/>
              <a:t>Orovalvar</a:t>
            </a:r>
            <a:r>
              <a:rPr lang="pt-BR" dirty="0"/>
              <a:t> e Congênitas 400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0D7D86-9556-D248-86B6-1BD1D21137AA}"/>
              </a:ext>
            </a:extLst>
          </p:cNvPr>
          <p:cNvSpPr/>
          <p:nvPr/>
        </p:nvSpPr>
        <p:spPr>
          <a:xfrm>
            <a:off x="815414" y="1171844"/>
            <a:ext cx="10561173" cy="4483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buNone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Um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paciente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de 12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anos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de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idade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é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encaminhado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a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você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com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anormalidades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nos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braços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e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mãos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, 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ecocardiograma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com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grande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Comunicação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interatrial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tipo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ostium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secundum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e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histórico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familiar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semelhante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na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mãe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.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Qual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das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seguintes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é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a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síndrome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genética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mais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provável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nesse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paciente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?</a:t>
            </a:r>
          </a:p>
          <a:p>
            <a:pPr>
              <a:lnSpc>
                <a:spcPct val="120000"/>
              </a:lnSpc>
              <a:buNone/>
            </a:pP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>
              <a:lnSpc>
                <a:spcPct val="120000"/>
              </a:lnSpc>
              <a:buAutoNum type="alphaLcPeriod"/>
            </a:pPr>
            <a:r>
              <a:rPr lang="en-US" sz="2400" dirty="0" err="1">
                <a:latin typeface="Arial" pitchFamily="34" charset="0"/>
                <a:cs typeface="Arial" pitchFamily="34" charset="0"/>
              </a:rPr>
              <a:t>Síndrome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de Di George</a:t>
            </a:r>
          </a:p>
          <a:p>
            <a:pPr>
              <a:lnSpc>
                <a:spcPct val="120000"/>
              </a:lnSpc>
              <a:buAutoNum type="alphaLcPeriod"/>
            </a:pPr>
            <a:r>
              <a:rPr lang="en-US" sz="2400" dirty="0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Síndrome</a:t>
            </a:r>
            <a:r>
              <a:rPr lang="en-US" sz="24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de Holt </a:t>
            </a:r>
            <a:r>
              <a:rPr lang="en-US" sz="2400" dirty="0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Oram</a:t>
            </a:r>
            <a:endParaRPr lang="en-US" sz="2400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  <a:p>
            <a:pPr>
              <a:lnSpc>
                <a:spcPct val="120000"/>
              </a:lnSpc>
              <a:buAutoNum type="alphaLcPeriod"/>
            </a:pPr>
            <a:r>
              <a:rPr lang="en-US" sz="2400" dirty="0" err="1">
                <a:latin typeface="Arial" pitchFamily="34" charset="0"/>
                <a:cs typeface="Arial" pitchFamily="34" charset="0"/>
              </a:rPr>
              <a:t>Síndrome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de Turner</a:t>
            </a:r>
          </a:p>
          <a:p>
            <a:pPr>
              <a:lnSpc>
                <a:spcPct val="120000"/>
              </a:lnSpc>
              <a:buAutoNum type="alphaLcPeriod"/>
            </a:pPr>
            <a:r>
              <a:rPr lang="en-US" sz="2400" dirty="0" err="1">
                <a:latin typeface="Arial" pitchFamily="34" charset="0"/>
                <a:cs typeface="Arial" pitchFamily="34" charset="0"/>
              </a:rPr>
              <a:t>Síndrome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de Patau</a:t>
            </a:r>
            <a:endParaRPr lang="en-US" sz="2667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094981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8B6CECC-0C49-DD4E-B326-8911B2D6B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3" y="13381"/>
            <a:ext cx="10972800" cy="1143000"/>
          </a:xfrm>
        </p:spPr>
        <p:txBody>
          <a:bodyPr>
            <a:normAutofit/>
          </a:bodyPr>
          <a:lstStyle/>
          <a:p>
            <a:pPr algn="ctr"/>
            <a:r>
              <a:rPr lang="pt-BR" dirty="0"/>
              <a:t>Doença </a:t>
            </a:r>
            <a:r>
              <a:rPr lang="pt-BR" dirty="0" err="1"/>
              <a:t>Orovalvar</a:t>
            </a:r>
            <a:r>
              <a:rPr lang="pt-BR" dirty="0"/>
              <a:t> e Congênitas 400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9EAC8C3B-CA64-8C4A-A124-916A8E39DD65}"/>
              </a:ext>
            </a:extLst>
          </p:cNvPr>
          <p:cNvSpPr/>
          <p:nvPr/>
        </p:nvSpPr>
        <p:spPr>
          <a:xfrm>
            <a:off x="815413" y="1705452"/>
            <a:ext cx="1065718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Arial" pitchFamily="34" charset="0"/>
                <a:cs typeface="Arial" pitchFamily="34" charset="0"/>
              </a:rPr>
              <a:t>A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Síndrome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de |Holt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Oram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é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uma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síndrome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autossômico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dominante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que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consiste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de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anormalidades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radiais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dos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braços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e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mãos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,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associada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à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cardiopatia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congênita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,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sendo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a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mais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comum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 a CIA.</a:t>
            </a:r>
          </a:p>
          <a:p>
            <a:pPr>
              <a:buNone/>
            </a:pPr>
            <a:endParaRPr lang="en-US" sz="2400" dirty="0">
              <a:latin typeface="Arial" pitchFamily="34" charset="0"/>
              <a:cs typeface="Arial" pitchFamily="34" charset="0"/>
            </a:endParaRPr>
          </a:p>
          <a:p>
            <a:r>
              <a:rPr lang="pt-BR" sz="2400" dirty="0" err="1">
                <a:latin typeface="Arial" pitchFamily="34" charset="0"/>
                <a:cs typeface="Arial" pitchFamily="34" charset="0"/>
              </a:rPr>
              <a:t>Braunwald’s</a:t>
            </a:r>
            <a:r>
              <a:rPr lang="pt-BR" sz="2400" dirty="0">
                <a:latin typeface="Arial" pitchFamily="34" charset="0"/>
                <a:cs typeface="Arial" pitchFamily="34" charset="0"/>
              </a:rPr>
              <a:t> Heart </a:t>
            </a:r>
            <a:r>
              <a:rPr lang="pt-BR" sz="2400" dirty="0" err="1">
                <a:latin typeface="Arial" pitchFamily="34" charset="0"/>
                <a:cs typeface="Arial" pitchFamily="34" charset="0"/>
              </a:rPr>
              <a:t>Disease</a:t>
            </a:r>
            <a:r>
              <a:rPr lang="pt-BR" sz="2400" dirty="0">
                <a:latin typeface="Arial" pitchFamily="34" charset="0"/>
                <a:cs typeface="Arial" pitchFamily="34" charset="0"/>
              </a:rPr>
              <a:t> 11ª edição</a:t>
            </a:r>
          </a:p>
          <a:p>
            <a:pPr>
              <a:buNone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               cap 75. Congenital heart disease in the adult and adolescents</a:t>
            </a:r>
            <a:endParaRPr lang="pt-BR" sz="24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9383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02D11D-FA77-A747-AAF1-E95352E7F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Doença Arterial coronariana 300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525627-0D7D-EA40-8781-C202A0B88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x-none" b="1" i="1"/>
              <a:t>Homem, 65 anos, com quadro de IAM inferior sem terapia de reperfusão, deu entrada no hospital 14h após o evento, quando a dor ja havia cessado. Exame clínico inicial sem sopros. Segundo dia, sopro sistólico tardio em ápice. Terceiro dia, aumento da intensidade do sopro </a:t>
            </a:r>
            <a:r>
              <a:rPr lang="en-US" b="1" i="1" dirty="0" err="1"/>
              <a:t>sem</a:t>
            </a:r>
            <a:r>
              <a:rPr lang="en-US" b="1" i="1" dirty="0"/>
              <a:t> </a:t>
            </a:r>
            <a:r>
              <a:rPr lang="en-US" b="1" i="1" dirty="0" err="1"/>
              <a:t>frêmito</a:t>
            </a:r>
            <a:r>
              <a:rPr lang="en-US" b="1" i="1" dirty="0"/>
              <a:t>, </a:t>
            </a:r>
            <a:r>
              <a:rPr lang="x-none" b="1" i="1"/>
              <a:t>e neste momento iniciou dispn</a:t>
            </a:r>
            <a:r>
              <a:rPr lang="pt-BR" b="1" i="1" dirty="0"/>
              <a:t>é</a:t>
            </a:r>
            <a:r>
              <a:rPr lang="x-none" b="1" i="1"/>
              <a:t>ia intensa. RX com congestão pulmonar importante. A explicação mais provável para o sopro é: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en-US" dirty="0" err="1"/>
              <a:t>Isquemia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parede</a:t>
            </a:r>
            <a:r>
              <a:rPr lang="en-US" dirty="0"/>
              <a:t> anterior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x-none"/>
              <a:t>Ruptura de cordoalha tendínea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en-US" dirty="0" err="1">
                <a:solidFill>
                  <a:srgbClr val="FF0000"/>
                </a:solidFill>
              </a:rPr>
              <a:t>Ruptura</a:t>
            </a:r>
            <a:r>
              <a:rPr lang="en-US" dirty="0">
                <a:solidFill>
                  <a:srgbClr val="FF0000"/>
                </a:solidFill>
              </a:rPr>
              <a:t> de </a:t>
            </a:r>
            <a:r>
              <a:rPr lang="en-US" dirty="0" err="1">
                <a:solidFill>
                  <a:srgbClr val="FF0000"/>
                </a:solidFill>
              </a:rPr>
              <a:t>músculo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papilar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póstero</a:t>
            </a:r>
            <a:r>
              <a:rPr lang="en-US" dirty="0">
                <a:solidFill>
                  <a:srgbClr val="FF0000"/>
                </a:solidFill>
              </a:rPr>
              <a:t>-medial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en-US" dirty="0" err="1"/>
              <a:t>Ruptura</a:t>
            </a:r>
            <a:r>
              <a:rPr lang="en-US" dirty="0"/>
              <a:t> de </a:t>
            </a:r>
            <a:r>
              <a:rPr lang="en-US" dirty="0" err="1"/>
              <a:t>parede</a:t>
            </a:r>
            <a:r>
              <a:rPr lang="en-US" dirty="0"/>
              <a:t> livre do VE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03972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2017-04-11 11.44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586" y="188641"/>
            <a:ext cx="4921822" cy="4626193"/>
          </a:xfrm>
          <a:prstGeom prst="rect">
            <a:avLst/>
          </a:prstGeom>
        </p:spPr>
      </p:pic>
      <p:pic>
        <p:nvPicPr>
          <p:cNvPr id="7" name="Picture 6" descr="2017-04-11 11.44.2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586" y="4777874"/>
            <a:ext cx="4896544" cy="1936111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FFB39755-FEC5-AC48-88EB-B048D8EF51A4}"/>
              </a:ext>
            </a:extLst>
          </p:cNvPr>
          <p:cNvSpPr txBox="1"/>
          <p:nvPr/>
        </p:nvSpPr>
        <p:spPr>
          <a:xfrm>
            <a:off x="1807063" y="1604255"/>
            <a:ext cx="25562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err="1">
                <a:solidFill>
                  <a:srgbClr val="FF0000"/>
                </a:solidFill>
              </a:rPr>
              <a:t>P</a:t>
            </a:r>
            <a:r>
              <a:rPr lang="en-US" sz="1600" dirty="0" err="1">
                <a:solidFill>
                  <a:srgbClr val="FF0000"/>
                </a:solidFill>
              </a:rPr>
              <a:t>ó</a:t>
            </a:r>
            <a:r>
              <a:rPr lang="pt-BR" sz="1600" dirty="0" err="1">
                <a:solidFill>
                  <a:srgbClr val="FF0000"/>
                </a:solidFill>
              </a:rPr>
              <a:t>stero</a:t>
            </a:r>
            <a:r>
              <a:rPr lang="pt-BR" sz="1600" dirty="0">
                <a:solidFill>
                  <a:srgbClr val="FF0000"/>
                </a:solidFill>
              </a:rPr>
              <a:t>-medial mais comum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1D137F6-B328-2041-A01E-704100B3F9D5}"/>
              </a:ext>
            </a:extLst>
          </p:cNvPr>
          <p:cNvSpPr txBox="1"/>
          <p:nvPr/>
        </p:nvSpPr>
        <p:spPr>
          <a:xfrm>
            <a:off x="1602601" y="2624217"/>
            <a:ext cx="32287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>
                <a:solidFill>
                  <a:srgbClr val="FF0000"/>
                </a:solidFill>
              </a:rPr>
              <a:t>Tempo de aparecimento semelhante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796A06D-28B7-F145-848C-F9F333979CFD}"/>
              </a:ext>
            </a:extLst>
          </p:cNvPr>
          <p:cNvSpPr txBox="1"/>
          <p:nvPr/>
        </p:nvSpPr>
        <p:spPr>
          <a:xfrm>
            <a:off x="1622411" y="3550691"/>
            <a:ext cx="31415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>
                <a:solidFill>
                  <a:srgbClr val="FF0000"/>
                </a:solidFill>
              </a:rPr>
              <a:t>In</a:t>
            </a:r>
            <a:r>
              <a:rPr lang="en-US" sz="1600" dirty="0" err="1">
                <a:solidFill>
                  <a:srgbClr val="FF0000"/>
                </a:solidFill>
              </a:rPr>
              <a:t>ício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err="1">
                <a:solidFill>
                  <a:srgbClr val="FF0000"/>
                </a:solidFill>
              </a:rPr>
              <a:t>súbito</a:t>
            </a:r>
            <a:r>
              <a:rPr lang="en-US" sz="1600" dirty="0">
                <a:solidFill>
                  <a:srgbClr val="FF0000"/>
                </a:solidFill>
              </a:rPr>
              <a:t> de </a:t>
            </a:r>
            <a:r>
              <a:rPr lang="en-US" sz="1600" dirty="0" err="1">
                <a:solidFill>
                  <a:srgbClr val="FF0000"/>
                </a:solidFill>
              </a:rPr>
              <a:t>dispneia</a:t>
            </a:r>
            <a:r>
              <a:rPr lang="en-US" sz="1600" dirty="0">
                <a:solidFill>
                  <a:srgbClr val="FF0000"/>
                </a:solidFill>
              </a:rPr>
              <a:t>, </a:t>
            </a:r>
            <a:r>
              <a:rPr lang="en-US" sz="1600" dirty="0" err="1">
                <a:solidFill>
                  <a:srgbClr val="FF0000"/>
                </a:solidFill>
              </a:rPr>
              <a:t>congestão</a:t>
            </a:r>
            <a:endParaRPr lang="en-US" sz="1600" dirty="0">
              <a:solidFill>
                <a:srgbClr val="FF0000"/>
              </a:solidFill>
            </a:endParaRPr>
          </a:p>
          <a:p>
            <a:r>
              <a:rPr lang="en-US" sz="1600" dirty="0" err="1">
                <a:solidFill>
                  <a:srgbClr val="FF0000"/>
                </a:solidFill>
              </a:rPr>
              <a:t>pulmonar</a:t>
            </a:r>
            <a:r>
              <a:rPr lang="en-US" sz="1600" dirty="0">
                <a:solidFill>
                  <a:srgbClr val="FF0000"/>
                </a:solidFill>
              </a:rPr>
              <a:t> e </a:t>
            </a:r>
            <a:r>
              <a:rPr lang="en-US" sz="1600" dirty="0" err="1">
                <a:solidFill>
                  <a:srgbClr val="FF0000"/>
                </a:solidFill>
              </a:rPr>
              <a:t>hipotensão</a:t>
            </a:r>
            <a:r>
              <a:rPr lang="en-US" sz="1600" dirty="0">
                <a:solidFill>
                  <a:srgbClr val="FF0000"/>
                </a:solidFill>
              </a:rPr>
              <a:t>. </a:t>
            </a:r>
            <a:r>
              <a:rPr lang="en-US" sz="1600" dirty="0" err="1">
                <a:solidFill>
                  <a:srgbClr val="FF0000"/>
                </a:solidFill>
              </a:rPr>
              <a:t>Sem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err="1">
                <a:solidFill>
                  <a:srgbClr val="FF0000"/>
                </a:solidFill>
              </a:rPr>
              <a:t>dor.</a:t>
            </a:r>
            <a:endParaRPr lang="pt-BR" sz="1600" dirty="0">
              <a:solidFill>
                <a:srgbClr val="FF0000"/>
              </a:solidFill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82C27E4F-D81A-984F-AD59-FC08BD503F18}"/>
              </a:ext>
            </a:extLst>
          </p:cNvPr>
          <p:cNvSpPr txBox="1"/>
          <p:nvPr/>
        </p:nvSpPr>
        <p:spPr>
          <a:xfrm>
            <a:off x="2075608" y="5308161"/>
            <a:ext cx="18551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rgbClr val="FF0000"/>
                </a:solidFill>
              </a:rPr>
              <a:t>Ausência</a:t>
            </a:r>
            <a:r>
              <a:rPr lang="en-US" sz="1600" dirty="0">
                <a:solidFill>
                  <a:srgbClr val="FF0000"/>
                </a:solidFill>
              </a:rPr>
              <a:t> de </a:t>
            </a:r>
            <a:r>
              <a:rPr lang="en-US" sz="1600" dirty="0" err="1">
                <a:solidFill>
                  <a:srgbClr val="FF0000"/>
                </a:solidFill>
              </a:rPr>
              <a:t>frêmito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4" name="TextBox 4">
            <a:extLst>
              <a:ext uri="{FF2B5EF4-FFF2-40B4-BE49-F238E27FC236}">
                <a16:creationId xmlns:a16="http://schemas.microsoft.com/office/drawing/2014/main" id="{AB909979-25D8-EE40-8E1E-46F57183EE56}"/>
              </a:ext>
            </a:extLst>
          </p:cNvPr>
          <p:cNvSpPr txBox="1"/>
          <p:nvPr/>
        </p:nvSpPr>
        <p:spPr>
          <a:xfrm>
            <a:off x="1503109" y="6497400"/>
            <a:ext cx="3000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Braunwald’s</a:t>
            </a:r>
            <a:r>
              <a:rPr lang="en-US" sz="1600" dirty="0"/>
              <a:t> Heart Disease, 11 Ed.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DC6A37B9-09D8-5A4A-9475-5608C89C2C41}"/>
              </a:ext>
            </a:extLst>
          </p:cNvPr>
          <p:cNvSpPr txBox="1"/>
          <p:nvPr/>
        </p:nvSpPr>
        <p:spPr>
          <a:xfrm>
            <a:off x="1622412" y="431559"/>
            <a:ext cx="300928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IAM /</a:t>
            </a:r>
          </a:p>
          <a:p>
            <a:r>
              <a:rPr lang="en-US" sz="2200" dirty="0" err="1"/>
              <a:t>Complicações</a:t>
            </a:r>
            <a:r>
              <a:rPr lang="en-US" sz="2200" dirty="0"/>
              <a:t> </a:t>
            </a:r>
            <a:r>
              <a:rPr lang="en-US" sz="2200" dirty="0" err="1"/>
              <a:t>mecânicas</a:t>
            </a:r>
            <a:endParaRPr lang="en-US" sz="2200" dirty="0"/>
          </a:p>
          <a:p>
            <a:endParaRPr lang="pt-BR" sz="2200" dirty="0"/>
          </a:p>
        </p:txBody>
      </p:sp>
    </p:spTree>
    <p:extLst>
      <p:ext uri="{BB962C8B-B14F-4D97-AF65-F5344CB8AC3E}">
        <p14:creationId xmlns:p14="http://schemas.microsoft.com/office/powerpoint/2010/main" val="2166844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CCD366-97A4-F04E-8F4F-F9EB42A28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Doença Arterial Coronariana 400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FDD0D55-9ECF-7C4D-8213-56730B9BF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pt-BR" dirty="0"/>
              <a:t>Assinale as manifestações eletrocardiográficas que atualmente,  em pacientes com BRE, indicam a presença de IAM:</a:t>
            </a:r>
          </a:p>
          <a:p>
            <a:pPr marL="514350" lvl="0" indent="-514350">
              <a:buFont typeface="+mj-lt"/>
              <a:buAutoNum type="alphaLcParenR"/>
            </a:pPr>
            <a:r>
              <a:rPr lang="pt-BR" dirty="0"/>
              <a:t>BRE + </a:t>
            </a:r>
            <a:r>
              <a:rPr lang="pt-BR" dirty="0" err="1"/>
              <a:t>supradesnível</a:t>
            </a:r>
            <a:r>
              <a:rPr lang="pt-BR" dirty="0"/>
              <a:t> de ST ≥ 1mm concordante em derivações com QRS positivos+ </a:t>
            </a:r>
            <a:r>
              <a:rPr lang="pt-BR" dirty="0" err="1"/>
              <a:t>infradesnível</a:t>
            </a:r>
            <a:r>
              <a:rPr lang="pt-BR" dirty="0"/>
              <a:t> de ST ≥ 1mm concordante em V1, V2, V3. </a:t>
            </a:r>
            <a:r>
              <a:rPr lang="pt-BR" dirty="0" err="1"/>
              <a:t>Supradesnível</a:t>
            </a:r>
            <a:r>
              <a:rPr lang="pt-BR" dirty="0"/>
              <a:t> de ST discordante ≥ 5mm, em derivações com QRS negativos.</a:t>
            </a:r>
          </a:p>
          <a:p>
            <a:pPr marL="514350" lvl="0" indent="-514350">
              <a:buFont typeface="+mj-lt"/>
              <a:buAutoNum type="alphaLcParenR"/>
            </a:pPr>
            <a:r>
              <a:rPr lang="pt-BR" dirty="0"/>
              <a:t>BRE + </a:t>
            </a:r>
            <a:r>
              <a:rPr lang="pt-BR" dirty="0" err="1"/>
              <a:t>supradesnível</a:t>
            </a:r>
            <a:r>
              <a:rPr lang="pt-BR" dirty="0"/>
              <a:t> de ST concordante em derivações com QRS positivos. BRE + </a:t>
            </a:r>
            <a:r>
              <a:rPr lang="pt-BR" dirty="0" err="1"/>
              <a:t>infradesnível</a:t>
            </a:r>
            <a:r>
              <a:rPr lang="pt-BR" dirty="0"/>
              <a:t> de ST concordante em V1, V2. </a:t>
            </a:r>
            <a:r>
              <a:rPr lang="pt-BR" dirty="0" err="1"/>
              <a:t>Supradesnível</a:t>
            </a:r>
            <a:r>
              <a:rPr lang="pt-BR" dirty="0"/>
              <a:t> de ST discordante ≥ 10mm, em derivações com QRS negativos.</a:t>
            </a:r>
          </a:p>
          <a:p>
            <a:pPr marL="514350" lvl="0" indent="-514350">
              <a:buFont typeface="+mj-lt"/>
              <a:buAutoNum type="alphaLcParenR"/>
            </a:pPr>
            <a:r>
              <a:rPr lang="pt-BR" dirty="0"/>
              <a:t>BRE + </a:t>
            </a:r>
            <a:r>
              <a:rPr lang="pt-BR" dirty="0" err="1"/>
              <a:t>supradesnível</a:t>
            </a:r>
            <a:r>
              <a:rPr lang="pt-BR" dirty="0"/>
              <a:t> de ST ≥ 1mm em derivações com QRS positivos. </a:t>
            </a:r>
            <a:r>
              <a:rPr lang="pt-BR" dirty="0" err="1"/>
              <a:t>infradesnível</a:t>
            </a:r>
            <a:r>
              <a:rPr lang="pt-BR" dirty="0"/>
              <a:t> de ST ≥ 1mm concordante em V1, V2, V3. Amplitude do supra de ST (ponto J) maior que ¼ da onda S. </a:t>
            </a:r>
          </a:p>
          <a:p>
            <a:pPr marL="514350" lvl="0" indent="-514350">
              <a:buFont typeface="+mj-lt"/>
              <a:buAutoNum type="alphaLcParenR"/>
            </a:pPr>
            <a:r>
              <a:rPr lang="pt-BR" dirty="0"/>
              <a:t>BRD + </a:t>
            </a:r>
            <a:r>
              <a:rPr lang="pt-BR" dirty="0" err="1"/>
              <a:t>infradesnível</a:t>
            </a:r>
            <a:r>
              <a:rPr lang="pt-BR" dirty="0"/>
              <a:t> &gt; 0,5 mm em V1 e V2.</a:t>
            </a:r>
          </a:p>
          <a:p>
            <a:pPr marL="514350" indent="-514350">
              <a:buFont typeface="+mj-lt"/>
              <a:buAutoNum type="alphaLcParenR"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76038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5E52985E-2553-471E-82AA-5ED7A3298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3308" y="352931"/>
            <a:ext cx="11438793" cy="18442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7012131-FF5C-5449-980F-730A96B8B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70" y="506727"/>
            <a:ext cx="3885141" cy="1526741"/>
          </a:xfrm>
        </p:spPr>
        <p:txBody>
          <a:bodyPr>
            <a:normAutofit/>
          </a:bodyPr>
          <a:lstStyle/>
          <a:p>
            <a:pPr algn="r"/>
            <a:r>
              <a:rPr lang="pt-BR" sz="3000">
                <a:solidFill>
                  <a:schemeClr val="bg1"/>
                </a:solidFill>
              </a:rPr>
              <a:t>Doença Arterial Coronariana 400</a:t>
            </a:r>
          </a:p>
        </p:txBody>
      </p:sp>
      <p:cxnSp>
        <p:nvCxnSpPr>
          <p:cNvPr id="17" name="Straight Connector 11">
            <a:extLst>
              <a:ext uri="{FF2B5EF4-FFF2-40B4-BE49-F238E27FC236}">
                <a16:creationId xmlns:a16="http://schemas.microsoft.com/office/drawing/2014/main" id="{DAE3ABC6-4042-4293-A7DF-F01181363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739873" y="580963"/>
            <a:ext cx="0" cy="137160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AA16DAB-30EA-9044-B402-F9915DCA23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5336" y="506727"/>
            <a:ext cx="6609921" cy="152674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sz="2200">
                <a:solidFill>
                  <a:schemeClr val="bg1"/>
                </a:solidFill>
              </a:rPr>
              <a:t>Resposta A: Table 37.4, pag 658.</a:t>
            </a:r>
          </a:p>
          <a:p>
            <a:pPr marL="0" indent="0">
              <a:buNone/>
            </a:pPr>
            <a:r>
              <a:rPr lang="pt-BR" sz="2200">
                <a:solidFill>
                  <a:schemeClr val="bg1"/>
                </a:solidFill>
              </a:rPr>
              <a:t> </a:t>
            </a:r>
          </a:p>
          <a:p>
            <a:pPr marL="0" indent="0">
              <a:buNone/>
            </a:pPr>
            <a:endParaRPr lang="pt-BR" sz="2200">
              <a:solidFill>
                <a:schemeClr val="bg1"/>
              </a:solidFill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5C6C479-ED34-354B-9165-244B5EF15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308" y="2834831"/>
            <a:ext cx="5559480" cy="312720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01B9D04F-46DD-0845-AF43-47EDE86424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05" t="12706" r="10121" b="12747"/>
          <a:stretch/>
        </p:blipFill>
        <p:spPr>
          <a:xfrm>
            <a:off x="5952788" y="2488978"/>
            <a:ext cx="6084405" cy="3371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1036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Doença</a:t>
            </a:r>
            <a:r>
              <a:rPr lang="en-US" dirty="0"/>
              <a:t> </a:t>
            </a:r>
            <a:r>
              <a:rPr lang="en-US" dirty="0" err="1"/>
              <a:t>Coronariana</a:t>
            </a:r>
            <a:r>
              <a:rPr lang="en-US" dirty="0"/>
              <a:t> 500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511906"/>
            <a:ext cx="8229600" cy="5031619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t-BR" sz="1500" dirty="0"/>
              <a:t>A </a:t>
            </a:r>
            <a:r>
              <a:rPr lang="pt-BR" sz="1400" dirty="0"/>
              <a:t>cirurgia de revascularização miocárdica começou a ser difundida nos anos 70 do século passado e continua sendo uma forma muito eficaz de tratamento em alguns subgrupos de pacientes com doença arterial coronária. É fundamental que os cardiologistas conheçam suas limitações e potenciais complicações. Assinale o item incorreto. 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pt-BR" sz="1400" dirty="0"/>
              <a:t>A ampla maioria das CRVM inclui a anastomose da artéria mamária interna na artéria descendente anterior. Cerca de 90% desses enxertos arteriais permanecem patentes após 10 anos, ao contrário das pontes de veia safena, metade das quais estão ocluídas uma década após a CRVM.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pt-BR" sz="1400" dirty="0">
                <a:solidFill>
                  <a:srgbClr val="FF0000"/>
                </a:solidFill>
              </a:rPr>
              <a:t>A fibrilação atrial é a arritmia mais frequente no pós-operatório da CRVM, com uma incidência entre 10% e 15%, sendo comum a reversão ao ritmo sinusal a medida que regride a inflamação cardíaca pós-cirúrgica.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pt-BR" sz="1400" dirty="0"/>
              <a:t>A incidência de </a:t>
            </a:r>
            <a:r>
              <a:rPr lang="pt-BR" sz="1400" dirty="0" err="1"/>
              <a:t>mediastinite</a:t>
            </a:r>
            <a:r>
              <a:rPr lang="pt-BR" sz="1400" dirty="0"/>
              <a:t> após CRVM é de 1 a 4%. Diabete, obesidade mórbida e a utilização das duas mamárias internas como enxertos são reconhecidos fatores de risco para a </a:t>
            </a:r>
            <a:r>
              <a:rPr lang="pt-BR" sz="1400" dirty="0" err="1"/>
              <a:t>mediastinite</a:t>
            </a:r>
            <a:r>
              <a:rPr lang="pt-BR" sz="1400" dirty="0"/>
              <a:t> pós-CRVM.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pt-BR" sz="1400" dirty="0"/>
              <a:t>A incidência de AVC no per e pós-operatório de CRVM varia de 1 a 6%. São comuns alterações cognitivas após a CRVM, embora não esteja estabelecida a sua real incidência, </a:t>
            </a:r>
            <a:r>
              <a:rPr lang="pt-BR" sz="1600" dirty="0"/>
              <a:t>que varia entre 2% a 50% em diversos estudos.</a:t>
            </a:r>
          </a:p>
        </p:txBody>
      </p:sp>
    </p:spTree>
    <p:extLst>
      <p:ext uri="{BB962C8B-B14F-4D97-AF65-F5344CB8AC3E}">
        <p14:creationId xmlns:p14="http://schemas.microsoft.com/office/powerpoint/2010/main" val="223757330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3121</Words>
  <Application>Microsoft Macintosh PowerPoint</Application>
  <PresentationFormat>Widescreen</PresentationFormat>
  <Paragraphs>253</Paragraphs>
  <Slides>45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45</vt:i4>
      </vt:variant>
    </vt:vector>
  </HeadingPairs>
  <TitlesOfParts>
    <vt:vector size="50" baseType="lpstr">
      <vt:lpstr>Arial</vt:lpstr>
      <vt:lpstr>Calibri</vt:lpstr>
      <vt:lpstr>Calibri Light</vt:lpstr>
      <vt:lpstr>Helvetica Neue</vt:lpstr>
      <vt:lpstr>Tema do Office</vt:lpstr>
      <vt:lpstr>Desafio dos Residentes 2022</vt:lpstr>
      <vt:lpstr>Apresentação do PowerPoint</vt:lpstr>
      <vt:lpstr>Doença Arterial Coronariana 200</vt:lpstr>
      <vt:lpstr>Doença Arterial Coronariana 200</vt:lpstr>
      <vt:lpstr>Doença Arterial coronariana 300</vt:lpstr>
      <vt:lpstr>Apresentação do PowerPoint</vt:lpstr>
      <vt:lpstr>Doença Arterial Coronariana 400</vt:lpstr>
      <vt:lpstr>Doença Arterial Coronariana 400</vt:lpstr>
      <vt:lpstr>Doença Coronariana 500</vt:lpstr>
      <vt:lpstr>Doença Coronariana 500</vt:lpstr>
      <vt:lpstr>Doença Orovalvar e congênitas 200</vt:lpstr>
      <vt:lpstr>Doença Orovalvar e congênitas 200</vt:lpstr>
      <vt:lpstr>Pergunta Surpresa! 300</vt:lpstr>
      <vt:lpstr>Pergunta Surpresa! 300</vt:lpstr>
      <vt:lpstr>Orovalvar e Congênitas 300 </vt:lpstr>
      <vt:lpstr>Orovalvar e Congênitas 300 </vt:lpstr>
      <vt:lpstr>Orovalvar e congênita 500</vt:lpstr>
      <vt:lpstr>Orovalvar e congênita 500</vt:lpstr>
      <vt:lpstr>Cardiomiopatias e IC 200</vt:lpstr>
      <vt:lpstr>Cardiomiopatias e IC 200</vt:lpstr>
      <vt:lpstr>Pergunta Surpresa! 300</vt:lpstr>
      <vt:lpstr>Pergunta Surpresa! 300</vt:lpstr>
      <vt:lpstr>Cardiomiopatias e IC 400</vt:lpstr>
      <vt:lpstr>Cardiomiopatias e IC 400</vt:lpstr>
      <vt:lpstr>Cardiomiopatias e IC 500</vt:lpstr>
      <vt:lpstr>Cardiomiopatias e IC 500</vt:lpstr>
      <vt:lpstr>Apresentação do PowerPoint</vt:lpstr>
      <vt:lpstr>Apresentação do PowerPoint</vt:lpstr>
      <vt:lpstr>Miscelânea 300</vt:lpstr>
      <vt:lpstr>Miscelânea 300</vt:lpstr>
      <vt:lpstr>Miscelânea 400</vt:lpstr>
      <vt:lpstr>Miscelânea 400</vt:lpstr>
      <vt:lpstr>Miscelânea 500</vt:lpstr>
      <vt:lpstr>Miscelânea 500</vt:lpstr>
      <vt:lpstr>Arritmias 200</vt:lpstr>
      <vt:lpstr>Arritmias 200</vt:lpstr>
      <vt:lpstr>Arritmia 300</vt:lpstr>
      <vt:lpstr>Arritmia 300</vt:lpstr>
      <vt:lpstr>Arritmias 400</vt:lpstr>
      <vt:lpstr>Arritmias 400</vt:lpstr>
      <vt:lpstr>Arritmias 500</vt:lpstr>
      <vt:lpstr>Arritmias 500</vt:lpstr>
      <vt:lpstr>Apresentação do PowerPoint</vt:lpstr>
      <vt:lpstr>Doença Orovalvar e Congênitas 400</vt:lpstr>
      <vt:lpstr>Doença Orovalvar e Congênitas 400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Desafio dos Residentes 2022</dc:title>
  <dc:creator>Pedro Paulo Nogueres Sampaio</dc:creator>
  <cp:lastModifiedBy>Pedro Paulo Nogueres Sampaio</cp:lastModifiedBy>
  <cp:revision>1</cp:revision>
  <dcterms:created xsi:type="dcterms:W3CDTF">2022-05-10T17:53:43Z</dcterms:created>
  <dcterms:modified xsi:type="dcterms:W3CDTF">2022-05-10T17:54:00Z</dcterms:modified>
</cp:coreProperties>
</file>

<file path=docProps/thumbnail.jpeg>
</file>